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30275213" cy="42803763"/>
  <p:notesSz cx="6858000" cy="9144000"/>
  <p:defaultText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Rebecca Vander Meulen" initials="RVM" lastIdx="1" clrIdx="4">
    <p:extLst>
      <p:ext uri="{19B8F6BF-5375-455C-9EA6-DF929625EA0E}">
        <p15:presenceInfo xmlns:p15="http://schemas.microsoft.com/office/powerpoint/2012/main" userId="S-1-5-21-1417001333-1547161642-682003330-101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765" autoAdjust="0"/>
    <p:restoredTop sz="96517" autoAdjust="0"/>
  </p:normalViewPr>
  <p:slideViewPr>
    <p:cSldViewPr snapToGrid="0" snapToObjects="1" showGuides="1">
      <p:cViewPr>
        <p:scale>
          <a:sx n="40" d="100"/>
          <a:sy n="40" d="100"/>
        </p:scale>
        <p:origin x="1626" y="42"/>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6" d="100"/>
          <a:sy n="76" d="100"/>
        </p:scale>
        <p:origin x="274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vandermeulen\Downloads\graphs%20for%20angola%20poster%20v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vandermeulen\Downloads\graphs%20for%20angola%20poster%20v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rvandermeulen\Downloads\graphs%20for%20angola%20poster%20v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1" i="0" u="none" strike="noStrike" kern="1200" spc="0" baseline="0">
                <a:solidFill>
                  <a:sysClr val="windowText" lastClr="000000"/>
                </a:solidFill>
                <a:latin typeface="+mn-lt"/>
                <a:ea typeface="+mn-ea"/>
                <a:cs typeface="+mn-cs"/>
              </a:defRPr>
            </a:pPr>
            <a:r>
              <a:rPr lang="en-US" sz="3000" b="1">
                <a:solidFill>
                  <a:sysClr val="windowText" lastClr="000000"/>
                </a:solidFill>
              </a:rPr>
              <a:t>Care-seeking casecade - all Angola program areas</a:t>
            </a:r>
          </a:p>
        </c:rich>
      </c:tx>
      <c:overlay val="0"/>
      <c:spPr>
        <a:noFill/>
        <a:ln>
          <a:noFill/>
        </a:ln>
        <a:effectLst/>
      </c:spPr>
      <c:txPr>
        <a:bodyPr rot="0" spcFirstLastPara="1" vertOverflow="ellipsis" vert="horz" wrap="square" anchor="ctr" anchorCtr="1"/>
        <a:lstStyle/>
        <a:p>
          <a:pPr>
            <a:defRPr sz="3000" b="1"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6">
                <a:lumMod val="75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'Care-seeking'!$A$4:$A$10</c:f>
              <c:strCache>
                <c:ptCount val="7"/>
                <c:pt idx="0">
                  <c:v>children with fever in the past 2 weeks</c:v>
                </c:pt>
                <c:pt idx="1">
                  <c:v>who sought care from health facility or CHW</c:v>
                </c:pt>
                <c:pt idx="2">
                  <c:v>sought care from health facility or CHW within 24 hours of fever onset</c:v>
                </c:pt>
                <c:pt idx="3">
                  <c:v>received malaria test</c:v>
                </c:pt>
                <c:pt idx="4">
                  <c:v>tested positive for malaria</c:v>
                </c:pt>
                <c:pt idx="5">
                  <c:v>received malaria treatment</c:v>
                </c:pt>
                <c:pt idx="6">
                  <c:v>took the full course (3 days)</c:v>
                </c:pt>
              </c:strCache>
            </c:strRef>
          </c:cat>
          <c:val>
            <c:numRef>
              <c:f>'Care-seeking'!$B$4:$B$10</c:f>
              <c:numCache>
                <c:formatCode>General</c:formatCode>
                <c:ptCount val="7"/>
                <c:pt idx="0">
                  <c:v>731</c:v>
                </c:pt>
                <c:pt idx="1">
                  <c:v>665</c:v>
                </c:pt>
                <c:pt idx="2">
                  <c:v>403</c:v>
                </c:pt>
                <c:pt idx="3">
                  <c:v>335</c:v>
                </c:pt>
                <c:pt idx="4">
                  <c:v>269</c:v>
                </c:pt>
                <c:pt idx="5">
                  <c:v>265</c:v>
                </c:pt>
                <c:pt idx="6">
                  <c:v>227</c:v>
                </c:pt>
              </c:numCache>
            </c:numRef>
          </c:val>
          <c:extLst>
            <c:ext xmlns:c16="http://schemas.microsoft.com/office/drawing/2014/chart" uri="{C3380CC4-5D6E-409C-BE32-E72D297353CC}">
              <c16:uniqueId val="{00000000-1310-4D5C-8A00-285E863ACFC9}"/>
            </c:ext>
          </c:extLst>
        </c:ser>
        <c:dLbls>
          <c:showLegendKey val="0"/>
          <c:showVal val="0"/>
          <c:showCatName val="0"/>
          <c:showSerName val="0"/>
          <c:showPercent val="0"/>
          <c:showBubbleSize val="0"/>
        </c:dLbls>
        <c:gapWidth val="53"/>
        <c:axId val="1725387056"/>
        <c:axId val="1673695632"/>
      </c:barChart>
      <c:catAx>
        <c:axId val="17253870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1673695632"/>
        <c:crosses val="autoZero"/>
        <c:auto val="1"/>
        <c:lblAlgn val="ctr"/>
        <c:lblOffset val="100"/>
        <c:noMultiLvlLbl val="0"/>
      </c:catAx>
      <c:valAx>
        <c:axId val="1673695632"/>
        <c:scaling>
          <c:orientation val="minMax"/>
        </c:scaling>
        <c:delete val="1"/>
        <c:axPos val="t"/>
        <c:numFmt formatCode="General" sourceLinked="1"/>
        <c:majorTickMark val="none"/>
        <c:minorTickMark val="none"/>
        <c:tickLblPos val="nextTo"/>
        <c:crossAx val="17253870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r>
              <a:rPr lang="en-US" sz="3000" b="1">
                <a:solidFill>
                  <a:schemeClr val="tx1"/>
                </a:solidFill>
              </a:rPr>
              <a:t>Malaria-related</a:t>
            </a:r>
            <a:r>
              <a:rPr lang="en-US" sz="3000" b="1" baseline="0">
                <a:solidFill>
                  <a:schemeClr val="tx1"/>
                </a:solidFill>
              </a:rPr>
              <a:t> knowledge</a:t>
            </a:r>
            <a:endParaRPr lang="en-US" sz="3000" b="1">
              <a:solidFill>
                <a:schemeClr val="tx1"/>
              </a:solidFill>
            </a:endParaRPr>
          </a:p>
        </c:rich>
      </c:tx>
      <c:overlay val="0"/>
      <c:spPr>
        <a:noFill/>
        <a:ln>
          <a:noFill/>
        </a:ln>
        <a:effectLst/>
      </c:spPr>
      <c:txPr>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3.3633846035918215E-2"/>
          <c:y val="0.1362039145984707"/>
          <c:w val="0.95578468521380244"/>
          <c:h val="0.43092215569236375"/>
        </c:manualLayout>
      </c:layout>
      <c:barChart>
        <c:barDir val="col"/>
        <c:grouping val="clustered"/>
        <c:varyColors val="0"/>
        <c:ser>
          <c:idx val="0"/>
          <c:order val="0"/>
          <c:tx>
            <c:strRef>
              <c:f>Knowledge!$A$6</c:f>
              <c:strCache>
                <c:ptCount val="1"/>
                <c:pt idx="0">
                  <c:v>% who think malaria can kill someone if left untreated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5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Knowledge!$B$5:$C$5</c:f>
              <c:strCache>
                <c:ptCount val="2"/>
                <c:pt idx="0">
                  <c:v>Cunene Province</c:v>
                </c:pt>
                <c:pt idx="1">
                  <c:v>Cuando Cubango Province</c:v>
                </c:pt>
              </c:strCache>
            </c:strRef>
          </c:cat>
          <c:val>
            <c:numRef>
              <c:f>Knowledge!$B$6:$C$6</c:f>
              <c:numCache>
                <c:formatCode>0%</c:formatCode>
                <c:ptCount val="2"/>
                <c:pt idx="0">
                  <c:v>0.95</c:v>
                </c:pt>
                <c:pt idx="1">
                  <c:v>0.98</c:v>
                </c:pt>
              </c:numCache>
            </c:numRef>
          </c:val>
          <c:extLst>
            <c:ext xmlns:c16="http://schemas.microsoft.com/office/drawing/2014/chart" uri="{C3380CC4-5D6E-409C-BE32-E72D297353CC}">
              <c16:uniqueId val="{00000000-3B80-44E1-843A-E37A12DFDBCF}"/>
            </c:ext>
          </c:extLst>
        </c:ser>
        <c:ser>
          <c:idx val="1"/>
          <c:order val="1"/>
          <c:tx>
            <c:strRef>
              <c:f>Knowledge!$A$7</c:f>
              <c:strCache>
                <c:ptCount val="1"/>
                <c:pt idx="0">
                  <c:v>% who identify mosquitoes as a cause of malaria (and nothing incorrect)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5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Knowledge!$B$5:$C$5</c:f>
              <c:strCache>
                <c:ptCount val="2"/>
                <c:pt idx="0">
                  <c:v>Cunene Province</c:v>
                </c:pt>
                <c:pt idx="1">
                  <c:v>Cuando Cubango Province</c:v>
                </c:pt>
              </c:strCache>
            </c:strRef>
          </c:cat>
          <c:val>
            <c:numRef>
              <c:f>Knowledge!$B$7:$C$7</c:f>
              <c:numCache>
                <c:formatCode>0%</c:formatCode>
                <c:ptCount val="2"/>
                <c:pt idx="0">
                  <c:v>0.86</c:v>
                </c:pt>
                <c:pt idx="1">
                  <c:v>0.94</c:v>
                </c:pt>
              </c:numCache>
            </c:numRef>
          </c:val>
          <c:extLst>
            <c:ext xmlns:c16="http://schemas.microsoft.com/office/drawing/2014/chart" uri="{C3380CC4-5D6E-409C-BE32-E72D297353CC}">
              <c16:uniqueId val="{00000001-3B80-44E1-843A-E37A12DFDBCF}"/>
            </c:ext>
          </c:extLst>
        </c:ser>
        <c:ser>
          <c:idx val="2"/>
          <c:order val="2"/>
          <c:tx>
            <c:strRef>
              <c:f>Knowledge!$A$8</c:f>
              <c:strCache>
                <c:ptCount val="1"/>
                <c:pt idx="0">
                  <c:v>% who identify fever or feeling cold as a symptom of malaria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5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Knowledge!$B$5:$C$5</c:f>
              <c:strCache>
                <c:ptCount val="2"/>
                <c:pt idx="0">
                  <c:v>Cunene Province</c:v>
                </c:pt>
                <c:pt idx="1">
                  <c:v>Cuando Cubango Province</c:v>
                </c:pt>
              </c:strCache>
            </c:strRef>
          </c:cat>
          <c:val>
            <c:numRef>
              <c:f>Knowledge!$B$8:$C$8</c:f>
              <c:numCache>
                <c:formatCode>0%</c:formatCode>
                <c:ptCount val="2"/>
                <c:pt idx="0">
                  <c:v>0.79</c:v>
                </c:pt>
                <c:pt idx="1">
                  <c:v>0.84</c:v>
                </c:pt>
              </c:numCache>
            </c:numRef>
          </c:val>
          <c:extLst>
            <c:ext xmlns:c16="http://schemas.microsoft.com/office/drawing/2014/chart" uri="{C3380CC4-5D6E-409C-BE32-E72D297353CC}">
              <c16:uniqueId val="{00000002-3B80-44E1-843A-E37A12DFDBCF}"/>
            </c:ext>
          </c:extLst>
        </c:ser>
        <c:ser>
          <c:idx val="3"/>
          <c:order val="3"/>
          <c:tx>
            <c:strRef>
              <c:f>Knowledge!$A$9</c:f>
              <c:strCache>
                <c:ptCount val="1"/>
                <c:pt idx="0">
                  <c:v>% who think a person can have malaria without feeling ill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5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Knowledge!$B$5:$C$5</c:f>
              <c:strCache>
                <c:ptCount val="2"/>
                <c:pt idx="0">
                  <c:v>Cunene Province</c:v>
                </c:pt>
                <c:pt idx="1">
                  <c:v>Cuando Cubango Province</c:v>
                </c:pt>
              </c:strCache>
            </c:strRef>
          </c:cat>
          <c:val>
            <c:numRef>
              <c:f>Knowledge!$B$9:$C$9</c:f>
              <c:numCache>
                <c:formatCode>0%</c:formatCode>
                <c:ptCount val="2"/>
                <c:pt idx="0">
                  <c:v>0.69</c:v>
                </c:pt>
                <c:pt idx="1">
                  <c:v>0.85</c:v>
                </c:pt>
              </c:numCache>
            </c:numRef>
          </c:val>
          <c:extLst>
            <c:ext xmlns:c16="http://schemas.microsoft.com/office/drawing/2014/chart" uri="{C3380CC4-5D6E-409C-BE32-E72D297353CC}">
              <c16:uniqueId val="{00000003-3B80-44E1-843A-E37A12DFDBCF}"/>
            </c:ext>
          </c:extLst>
        </c:ser>
        <c:dLbls>
          <c:showLegendKey val="0"/>
          <c:showVal val="0"/>
          <c:showCatName val="0"/>
          <c:showSerName val="0"/>
          <c:showPercent val="0"/>
          <c:showBubbleSize val="0"/>
        </c:dLbls>
        <c:gapWidth val="219"/>
        <c:overlap val="-27"/>
        <c:axId val="206936704"/>
        <c:axId val="206939616"/>
      </c:barChart>
      <c:catAx>
        <c:axId val="206936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000" b="0" i="0" u="none" strike="noStrike" kern="1200" baseline="0">
                <a:solidFill>
                  <a:schemeClr val="tx1"/>
                </a:solidFill>
                <a:latin typeface="+mn-lt"/>
                <a:ea typeface="+mn-ea"/>
                <a:cs typeface="+mn-cs"/>
              </a:defRPr>
            </a:pPr>
            <a:endParaRPr lang="en-US"/>
          </a:p>
        </c:txPr>
        <c:crossAx val="206939616"/>
        <c:crosses val="autoZero"/>
        <c:auto val="1"/>
        <c:lblAlgn val="ctr"/>
        <c:lblOffset val="100"/>
        <c:noMultiLvlLbl val="0"/>
      </c:catAx>
      <c:valAx>
        <c:axId val="206939616"/>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500" b="0" i="0" u="none" strike="noStrike" kern="1200" baseline="0">
                <a:solidFill>
                  <a:schemeClr val="tx1"/>
                </a:solidFill>
                <a:latin typeface="+mn-lt"/>
                <a:ea typeface="+mn-ea"/>
                <a:cs typeface="+mn-cs"/>
              </a:defRPr>
            </a:pPr>
            <a:endParaRPr lang="en-US"/>
          </a:p>
        </c:txPr>
        <c:crossAx val="206936704"/>
        <c:crosses val="autoZero"/>
        <c:crossBetween val="between"/>
      </c:valAx>
      <c:spPr>
        <a:noFill/>
        <a:ln>
          <a:noFill/>
        </a:ln>
        <a:effectLst/>
      </c:spPr>
    </c:plotArea>
    <c:legend>
      <c:legendPos val="b"/>
      <c:layout>
        <c:manualLayout>
          <c:xMode val="edge"/>
          <c:yMode val="edge"/>
          <c:x val="5.281766258460819E-2"/>
          <c:y val="0.70077006059122582"/>
          <c:w val="0.92322315022368029"/>
          <c:h val="0.29074411646825393"/>
        </c:manualLayout>
      </c:layout>
      <c:overlay val="0"/>
      <c:spPr>
        <a:noFill/>
        <a:ln>
          <a:noFill/>
        </a:ln>
        <a:effectLst/>
      </c:spPr>
      <c:txPr>
        <a:bodyPr rot="0" spcFirstLastPara="1" vertOverflow="ellipsis" vert="horz" wrap="square" anchor="ctr" anchorCtr="1"/>
        <a:lstStyle/>
        <a:p>
          <a:pPr>
            <a:defRPr sz="25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lvl="0">
              <a:defRPr sz="3000" b="1" i="0">
                <a:solidFill>
                  <a:schemeClr val="tx1"/>
                </a:solidFill>
                <a:latin typeface="+mn-lt"/>
              </a:defRPr>
            </a:pPr>
            <a:r>
              <a:rPr lang="en-US" sz="3000" b="1" i="0">
                <a:solidFill>
                  <a:schemeClr val="tx1"/>
                </a:solidFill>
                <a:latin typeface="+mn-lt"/>
              </a:rPr>
              <a:t>Use of ITNS (% of people who slept in the household the previous night who slept under an ITN)</a:t>
            </a:r>
          </a:p>
        </c:rich>
      </c:tx>
      <c:overlay val="0"/>
    </c:title>
    <c:autoTitleDeleted val="0"/>
    <c:plotArea>
      <c:layout>
        <c:manualLayout>
          <c:layoutTarget val="inner"/>
          <c:xMode val="edge"/>
          <c:yMode val="edge"/>
          <c:x val="0.11557636189652898"/>
          <c:y val="0.250953718685755"/>
          <c:w val="0.53444466500510968"/>
          <c:h val="0.612774784730856"/>
        </c:manualLayout>
      </c:layout>
      <c:barChart>
        <c:barDir val="col"/>
        <c:grouping val="clustered"/>
        <c:varyColors val="1"/>
        <c:ser>
          <c:idx val="0"/>
          <c:order val="0"/>
          <c:tx>
            <c:v>in all households surveyed</c:v>
          </c:tx>
          <c:spPr>
            <a:solidFill>
              <a:srgbClr val="4F81BD"/>
            </a:solidFill>
            <a:ln cmpd="sng">
              <a:solidFill>
                <a:srgbClr val="000000"/>
              </a:solidFill>
            </a:ln>
          </c:spPr>
          <c:invertIfNegative val="1"/>
          <c:dLbls>
            <c:spPr>
              <a:noFill/>
              <a:ln>
                <a:noFill/>
              </a:ln>
              <a:effectLst/>
            </c:spPr>
            <c:txPr>
              <a:bodyPr/>
              <a:lstStyle/>
              <a:p>
                <a:pPr lvl="0">
                  <a:defRPr sz="2500" b="0" i="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ITNs!$C$4:$D$4</c:f>
              <c:strCache>
                <c:ptCount val="2"/>
                <c:pt idx="0">
                  <c:v>Cunene</c:v>
                </c:pt>
                <c:pt idx="1">
                  <c:v>Cuando Cubango</c:v>
                </c:pt>
              </c:strCache>
            </c:strRef>
          </c:cat>
          <c:val>
            <c:numRef>
              <c:f>ITNs!$C$5:$D$5</c:f>
              <c:numCache>
                <c:formatCode>0.0%</c:formatCode>
                <c:ptCount val="2"/>
                <c:pt idx="0">
                  <c:v>0.32100000000000001</c:v>
                </c:pt>
                <c:pt idx="1">
                  <c:v>0.752</c:v>
                </c:pt>
              </c:numCache>
            </c:numRef>
          </c:val>
          <c:extLst>
            <c:ext xmlns:c14="http://schemas.microsoft.com/office/drawing/2007/8/2/chart" uri="{6F2FDCE9-48DA-4B69-8628-5D25D57E5C99}">
              <c14:invertSolidFillFmt>
                <c14:spPr xmlns:c14="http://schemas.microsoft.com/office/drawing/2007/8/2/chart">
                  <a:solidFill>
                    <a:srgbClr val="FFFFFF"/>
                  </a:solidFill>
                  <a:ln cmpd="sng">
                    <a:solidFill>
                      <a:srgbClr val="000000"/>
                    </a:solidFill>
                  </a:ln>
                </c14:spPr>
              </c14:invertSolidFillFmt>
            </c:ext>
            <c:ext xmlns:c16="http://schemas.microsoft.com/office/drawing/2014/chart" uri="{C3380CC4-5D6E-409C-BE32-E72D297353CC}">
              <c16:uniqueId val="{00000000-39B5-40D8-BD70-0B86A7091F4F}"/>
            </c:ext>
          </c:extLst>
        </c:ser>
        <c:ser>
          <c:idx val="1"/>
          <c:order val="1"/>
          <c:tx>
            <c:v>in households with 1 net in good condition for every 2 people</c:v>
          </c:tx>
          <c:spPr>
            <a:solidFill>
              <a:srgbClr val="C0504D"/>
            </a:solidFill>
            <a:ln cmpd="sng">
              <a:solidFill>
                <a:srgbClr val="000000"/>
              </a:solidFill>
            </a:ln>
          </c:spPr>
          <c:invertIfNegative val="1"/>
          <c:dLbls>
            <c:spPr>
              <a:noFill/>
              <a:ln>
                <a:noFill/>
              </a:ln>
              <a:effectLst/>
            </c:spPr>
            <c:txPr>
              <a:bodyPr/>
              <a:lstStyle/>
              <a:p>
                <a:pPr lvl="0">
                  <a:defRPr sz="2500" b="0" i="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ITNs!$C$4:$D$4</c:f>
              <c:strCache>
                <c:ptCount val="2"/>
                <c:pt idx="0">
                  <c:v>Cunene</c:v>
                </c:pt>
                <c:pt idx="1">
                  <c:v>Cuando Cubango</c:v>
                </c:pt>
              </c:strCache>
            </c:strRef>
          </c:cat>
          <c:val>
            <c:numRef>
              <c:f>ITNs!$C$6:$D$6</c:f>
              <c:numCache>
                <c:formatCode>0.0%</c:formatCode>
                <c:ptCount val="2"/>
                <c:pt idx="0">
                  <c:v>0.94899999999999995</c:v>
                </c:pt>
                <c:pt idx="1">
                  <c:v>0.96</c:v>
                </c:pt>
              </c:numCache>
            </c:numRef>
          </c:val>
          <c:extLst>
            <c:ext xmlns:c14="http://schemas.microsoft.com/office/drawing/2007/8/2/chart" uri="{6F2FDCE9-48DA-4B69-8628-5D25D57E5C99}">
              <c14:invertSolidFillFmt>
                <c14:spPr xmlns:c14="http://schemas.microsoft.com/office/drawing/2007/8/2/chart">
                  <a:solidFill>
                    <a:srgbClr val="FFFFFF"/>
                  </a:solidFill>
                  <a:ln cmpd="sng">
                    <a:solidFill>
                      <a:srgbClr val="000000"/>
                    </a:solidFill>
                  </a:ln>
                </c14:spPr>
              </c14:invertSolidFillFmt>
            </c:ext>
            <c:ext xmlns:c16="http://schemas.microsoft.com/office/drawing/2014/chart" uri="{C3380CC4-5D6E-409C-BE32-E72D297353CC}">
              <c16:uniqueId val="{00000001-39B5-40D8-BD70-0B86A7091F4F}"/>
            </c:ext>
          </c:extLst>
        </c:ser>
        <c:dLbls>
          <c:showLegendKey val="0"/>
          <c:showVal val="0"/>
          <c:showCatName val="0"/>
          <c:showSerName val="0"/>
          <c:showPercent val="0"/>
          <c:showBubbleSize val="0"/>
        </c:dLbls>
        <c:gapWidth val="150"/>
        <c:axId val="1733137836"/>
        <c:axId val="90105271"/>
      </c:barChart>
      <c:catAx>
        <c:axId val="1733137836"/>
        <c:scaling>
          <c:orientation val="minMax"/>
        </c:scaling>
        <c:delete val="0"/>
        <c:axPos val="b"/>
        <c:numFmt formatCode="General" sourceLinked="1"/>
        <c:majorTickMark val="out"/>
        <c:minorTickMark val="none"/>
        <c:tickLblPos val="nextTo"/>
        <c:txPr>
          <a:bodyPr/>
          <a:lstStyle/>
          <a:p>
            <a:pPr lvl="0">
              <a:defRPr sz="2500" b="0" i="0">
                <a:solidFill>
                  <a:schemeClr val="tx1"/>
                </a:solidFill>
                <a:latin typeface="+mn-lt"/>
              </a:defRPr>
            </a:pPr>
            <a:endParaRPr lang="en-US"/>
          </a:p>
        </c:txPr>
        <c:crossAx val="90105271"/>
        <c:crosses val="autoZero"/>
        <c:auto val="1"/>
        <c:lblAlgn val="ctr"/>
        <c:lblOffset val="100"/>
        <c:noMultiLvlLbl val="1"/>
      </c:catAx>
      <c:valAx>
        <c:axId val="90105271"/>
        <c:scaling>
          <c:orientation val="minMax"/>
          <c:max val="1"/>
        </c:scaling>
        <c:delete val="0"/>
        <c:axPos val="l"/>
        <c:numFmt formatCode="0.0%" sourceLinked="1"/>
        <c:majorTickMark val="out"/>
        <c:minorTickMark val="none"/>
        <c:tickLblPos val="nextTo"/>
        <c:spPr>
          <a:ln/>
        </c:spPr>
        <c:txPr>
          <a:bodyPr/>
          <a:lstStyle/>
          <a:p>
            <a:pPr lvl="0">
              <a:defRPr sz="2500" b="0">
                <a:solidFill>
                  <a:schemeClr val="tx1"/>
                </a:solidFill>
                <a:latin typeface="+mn-lt"/>
              </a:defRPr>
            </a:pPr>
            <a:endParaRPr lang="en-US"/>
          </a:p>
        </c:txPr>
        <c:crossAx val="1733137836"/>
        <c:crosses val="autoZero"/>
        <c:crossBetween val="between"/>
      </c:valAx>
    </c:plotArea>
    <c:legend>
      <c:legendPos val="r"/>
      <c:layout>
        <c:manualLayout>
          <c:xMode val="edge"/>
          <c:yMode val="edge"/>
          <c:x val="0.64479017259196492"/>
          <c:y val="0.30179113602926222"/>
          <c:w val="0.344005388072818"/>
          <c:h val="0.37942478682299718"/>
        </c:manualLayout>
      </c:layout>
      <c:overlay val="0"/>
      <c:txPr>
        <a:bodyPr/>
        <a:lstStyle/>
        <a:p>
          <a:pPr>
            <a:defRPr sz="2500">
              <a:solidFill>
                <a:schemeClr val="tx1"/>
              </a:solidFill>
            </a:defRPr>
          </a:pPr>
          <a:endParaRPr lang="en-US"/>
        </a:p>
      </c:txPr>
    </c:legend>
    <c:plotVisOnly val="1"/>
    <c:dispBlanksAs val="zero"/>
    <c:showDLblsOverMax val="1"/>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7/14/2021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7/14/2021</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4298410" rtl="0" eaLnBrk="1" latinLnBrk="0" hangingPunct="1">
      <a:defRPr sz="5800" kern="1200">
        <a:solidFill>
          <a:schemeClr val="tx1"/>
        </a:solidFill>
        <a:latin typeface="+mn-lt"/>
        <a:ea typeface="+mn-ea"/>
        <a:cs typeface="+mn-cs"/>
      </a:defRPr>
    </a:lvl1pPr>
    <a:lvl2pPr marL="2149205" algn="l" defTabSz="4298410" rtl="0" eaLnBrk="1" latinLnBrk="0" hangingPunct="1">
      <a:defRPr sz="5800" kern="1200">
        <a:solidFill>
          <a:schemeClr val="tx1"/>
        </a:solidFill>
        <a:latin typeface="+mn-lt"/>
        <a:ea typeface="+mn-ea"/>
        <a:cs typeface="+mn-cs"/>
      </a:defRPr>
    </a:lvl2pPr>
    <a:lvl3pPr marL="4298410" algn="l" defTabSz="4298410" rtl="0" eaLnBrk="1" latinLnBrk="0" hangingPunct="1">
      <a:defRPr sz="5800" kern="1200">
        <a:solidFill>
          <a:schemeClr val="tx1"/>
        </a:solidFill>
        <a:latin typeface="+mn-lt"/>
        <a:ea typeface="+mn-ea"/>
        <a:cs typeface="+mn-cs"/>
      </a:defRPr>
    </a:lvl3pPr>
    <a:lvl4pPr marL="6447613" algn="l" defTabSz="4298410" rtl="0" eaLnBrk="1" latinLnBrk="0" hangingPunct="1">
      <a:defRPr sz="5800" kern="1200">
        <a:solidFill>
          <a:schemeClr val="tx1"/>
        </a:solidFill>
        <a:latin typeface="+mn-lt"/>
        <a:ea typeface="+mn-ea"/>
        <a:cs typeface="+mn-cs"/>
      </a:defRPr>
    </a:lvl4pPr>
    <a:lvl5pPr marL="8596817" algn="l" defTabSz="4298410" rtl="0" eaLnBrk="1" latinLnBrk="0" hangingPunct="1">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807660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23691" y="72811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636213" y="65422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636211" y="1848051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OBJECTIVES</a:t>
            </a:r>
          </a:p>
        </p:txBody>
      </p:sp>
      <p:sp>
        <p:nvSpPr>
          <p:cNvPr id="25" name="Text Placeholder 5"/>
          <p:cNvSpPr>
            <a:spLocks noGrp="1"/>
          </p:cNvSpPr>
          <p:nvPr>
            <p:ph type="body" sz="quarter" idx="25" hasCustomPrompt="1"/>
          </p:nvPr>
        </p:nvSpPr>
        <p:spPr>
          <a:xfrm>
            <a:off x="15353328" y="65422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15353328" y="72811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5353329" y="1850309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15347853" y="1929637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5364404" y="33390901"/>
            <a:ext cx="14276605"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15353329" y="34204184"/>
            <a:ext cx="14283756"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623691" y="1927566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4090899" y="4110875"/>
            <a:ext cx="22093415" cy="1087559"/>
          </a:xfrm>
          <a:prstGeom prst="rect">
            <a:avLst/>
          </a:prstGeom>
        </p:spPr>
        <p:txBody>
          <a:bodyPr lIns="77349" tIns="38675" rIns="77349" bIns="38675">
            <a:normAutofit/>
          </a:bodyPr>
          <a:lstStyle>
            <a:lvl1pPr marL="0" indent="0" algn="ctr">
              <a:buFontTx/>
              <a:buNone/>
              <a:defRPr sz="54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affiliations</a:t>
            </a:r>
          </a:p>
        </p:txBody>
      </p:sp>
      <p:sp>
        <p:nvSpPr>
          <p:cNvPr id="79" name="Text Placeholder 76"/>
          <p:cNvSpPr>
            <a:spLocks noGrp="1"/>
          </p:cNvSpPr>
          <p:nvPr>
            <p:ph type="body" sz="quarter" idx="151" hasCustomPrompt="1"/>
          </p:nvPr>
        </p:nvSpPr>
        <p:spPr>
          <a:xfrm>
            <a:off x="4090899" y="2558463"/>
            <a:ext cx="22093415" cy="1262156"/>
          </a:xfrm>
          <a:prstGeom prst="rect">
            <a:avLst/>
          </a:prstGeom>
        </p:spPr>
        <p:txBody>
          <a:bodyPr lIns="77349" tIns="38675" rIns="77349" bIns="38675" anchor="t" anchorCtr="1">
            <a:noAutofit/>
          </a:bodyPr>
          <a:lstStyle>
            <a:lvl1pPr marL="0" indent="0" algn="ctr">
              <a:buFontTx/>
              <a:buNone/>
              <a:defRPr sz="72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authors</a:t>
            </a:r>
          </a:p>
        </p:txBody>
      </p:sp>
      <p:sp>
        <p:nvSpPr>
          <p:cNvPr id="80" name="Text Placeholder 76"/>
          <p:cNvSpPr>
            <a:spLocks noGrp="1"/>
          </p:cNvSpPr>
          <p:nvPr>
            <p:ph type="body" sz="quarter" idx="153" hasCustomPrompt="1"/>
          </p:nvPr>
        </p:nvSpPr>
        <p:spPr>
          <a:xfrm>
            <a:off x="4090899" y="492940"/>
            <a:ext cx="22093415" cy="1775267"/>
          </a:xfrm>
          <a:prstGeom prst="rect">
            <a:avLst/>
          </a:prstGeom>
        </p:spPr>
        <p:txBody>
          <a:bodyPr lIns="77349" tIns="38675" rIns="77349" bIns="38675" anchor="t" anchorCtr="1">
            <a:normAutofit/>
          </a:bodyPr>
          <a:lstStyle>
            <a:lvl1pPr marL="0" indent="0" algn="ctr">
              <a:buFontTx/>
              <a:buNone/>
              <a:defRPr sz="9800" b="1">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23691" y="7880953"/>
            <a:ext cx="6936975"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636213" y="7087666"/>
            <a:ext cx="6931501" cy="783016"/>
          </a:xfrm>
          <a:prstGeom prst="rect">
            <a:avLst/>
          </a:prstGeom>
          <a:noFill/>
        </p:spPr>
        <p:txBody>
          <a:bodyPr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ABSTRACT</a:t>
            </a:r>
          </a:p>
        </p:txBody>
      </p:sp>
      <p:sp>
        <p:nvSpPr>
          <p:cNvPr id="19" name="Text Placeholder 3"/>
          <p:cNvSpPr>
            <a:spLocks noGrp="1"/>
          </p:cNvSpPr>
          <p:nvPr>
            <p:ph type="body" sz="quarter" idx="19" hasCustomPrompt="1"/>
          </p:nvPr>
        </p:nvSpPr>
        <p:spPr>
          <a:xfrm>
            <a:off x="622594" y="19232053"/>
            <a:ext cx="6938069"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636211" y="18480518"/>
            <a:ext cx="6932594"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992578" y="7870631"/>
            <a:ext cx="1429224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992580" y="7087666"/>
            <a:ext cx="14292247"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992580" y="28196756"/>
            <a:ext cx="1429224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992580" y="27403473"/>
            <a:ext cx="14292247"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2710790" y="7087666"/>
            <a:ext cx="693021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2710790" y="7880953"/>
            <a:ext cx="6930218"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2706864" y="18558829"/>
            <a:ext cx="693021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2751309" y="19352112"/>
            <a:ext cx="6879920"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2710790" y="34002453"/>
            <a:ext cx="6930218" cy="783016"/>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CONTACT</a:t>
            </a:r>
          </a:p>
        </p:txBody>
      </p:sp>
      <p:sp>
        <p:nvSpPr>
          <p:cNvPr id="30" name="Text Placeholder 3"/>
          <p:cNvSpPr>
            <a:spLocks noGrp="1"/>
          </p:cNvSpPr>
          <p:nvPr>
            <p:ph type="body" sz="quarter" idx="30" hasCustomPrompt="1"/>
          </p:nvPr>
        </p:nvSpPr>
        <p:spPr>
          <a:xfrm>
            <a:off x="22697538" y="34864438"/>
            <a:ext cx="6933690"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84" name="Text Placeholder 76"/>
          <p:cNvSpPr>
            <a:spLocks noGrp="1"/>
          </p:cNvSpPr>
          <p:nvPr>
            <p:ph type="body" sz="quarter" idx="150" hasCustomPrompt="1"/>
          </p:nvPr>
        </p:nvSpPr>
        <p:spPr>
          <a:xfrm>
            <a:off x="4101963" y="3796231"/>
            <a:ext cx="22093415" cy="1087559"/>
          </a:xfrm>
          <a:prstGeom prst="rect">
            <a:avLst/>
          </a:prstGeom>
        </p:spPr>
        <p:txBody>
          <a:bodyPr lIns="77349" tIns="38675" rIns="77349" bIns="38675">
            <a:normAutofit/>
          </a:bodyPr>
          <a:lstStyle>
            <a:lvl1pPr marL="0" indent="0" algn="ctr">
              <a:buFontTx/>
              <a:buNone/>
              <a:defRPr sz="54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affiliations</a:t>
            </a:r>
          </a:p>
        </p:txBody>
      </p:sp>
      <p:sp>
        <p:nvSpPr>
          <p:cNvPr id="85" name="Text Placeholder 76"/>
          <p:cNvSpPr>
            <a:spLocks noGrp="1"/>
          </p:cNvSpPr>
          <p:nvPr>
            <p:ph type="body" sz="quarter" idx="151" hasCustomPrompt="1"/>
          </p:nvPr>
        </p:nvSpPr>
        <p:spPr>
          <a:xfrm>
            <a:off x="4101963" y="2197726"/>
            <a:ext cx="22093415" cy="1376139"/>
          </a:xfrm>
          <a:prstGeom prst="rect">
            <a:avLst/>
          </a:prstGeom>
        </p:spPr>
        <p:txBody>
          <a:bodyPr lIns="77349" tIns="38675" rIns="77349" bIns="38675" anchor="t" anchorCtr="1">
            <a:normAutofit/>
          </a:bodyPr>
          <a:lstStyle>
            <a:lvl1pPr marL="0" indent="0" algn="ctr">
              <a:buFontTx/>
              <a:buNone/>
              <a:defRPr sz="72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authors</a:t>
            </a:r>
          </a:p>
        </p:txBody>
      </p:sp>
      <p:sp>
        <p:nvSpPr>
          <p:cNvPr id="86" name="Text Placeholder 76"/>
          <p:cNvSpPr>
            <a:spLocks noGrp="1"/>
          </p:cNvSpPr>
          <p:nvPr>
            <p:ph type="body" sz="quarter" idx="178" hasCustomPrompt="1"/>
          </p:nvPr>
        </p:nvSpPr>
        <p:spPr>
          <a:xfrm>
            <a:off x="4090899" y="355780"/>
            <a:ext cx="22093415" cy="1692719"/>
          </a:xfrm>
          <a:prstGeom prst="rect">
            <a:avLst/>
          </a:prstGeom>
        </p:spPr>
        <p:txBody>
          <a:bodyPr lIns="77349" tIns="38675" rIns="77349" bIns="38675" anchor="t" anchorCtr="1">
            <a:normAutofit/>
          </a:bodyPr>
          <a:lstStyle>
            <a:lvl1pPr marL="0" indent="0" algn="ctr">
              <a:buFontTx/>
              <a:buNone/>
              <a:defRPr sz="9800" b="1">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oleObject" Target="../embeddings/oleObject1.bin"/><Relationship Id="rId12" Type="http://schemas.openxmlformats.org/officeDocument/2006/relationships/image" Target="../media/image7.wmf"/><Relationship Id="rId17" Type="http://schemas.openxmlformats.org/officeDocument/2006/relationships/image" Target="../media/image10.jpeg"/><Relationship Id="rId2" Type="http://schemas.openxmlformats.org/officeDocument/2006/relationships/theme" Target="../theme/theme1.xml"/><Relationship Id="rId16" Type="http://schemas.openxmlformats.org/officeDocument/2006/relationships/hyperlink" Target="http://www.facebook.com/pages/PosterPresentationscom/217914411419?v=app_4949752878&amp;ref=ts"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oleObject" Target="../embeddings/oleObject3.bin"/><Relationship Id="rId5" Type="http://schemas.openxmlformats.org/officeDocument/2006/relationships/image" Target="../media/image3.png"/><Relationship Id="rId15" Type="http://schemas.openxmlformats.org/officeDocument/2006/relationships/image" Target="../media/image9.wmf"/><Relationship Id="rId10" Type="http://schemas.openxmlformats.org/officeDocument/2006/relationships/image" Target="../media/image6.wmf"/><Relationship Id="rId4" Type="http://schemas.openxmlformats.org/officeDocument/2006/relationships/image" Target="../media/image2.png"/><Relationship Id="rId9" Type="http://schemas.openxmlformats.org/officeDocument/2006/relationships/oleObject" Target="../embeddings/oleObject2.bin"/><Relationship Id="rId14" Type="http://schemas.openxmlformats.org/officeDocument/2006/relationships/oleObject" Target="../embeddings/oleObject4.bin"/></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oleObject" Target="../embeddings/oleObject5.bin"/><Relationship Id="rId12" Type="http://schemas.openxmlformats.org/officeDocument/2006/relationships/image" Target="../media/image7.wmf"/><Relationship Id="rId17" Type="http://schemas.openxmlformats.org/officeDocument/2006/relationships/image" Target="../media/image10.jpeg"/><Relationship Id="rId2" Type="http://schemas.openxmlformats.org/officeDocument/2006/relationships/theme" Target="../theme/theme2.xml"/><Relationship Id="rId16" Type="http://schemas.openxmlformats.org/officeDocument/2006/relationships/hyperlink" Target="http://www.facebook.com/pages/PosterPresentationscom/217914411419?v=app_4949752878&amp;ref=ts"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oleObject" Target="../embeddings/oleObject7.bin"/><Relationship Id="rId5" Type="http://schemas.openxmlformats.org/officeDocument/2006/relationships/image" Target="../media/image3.png"/><Relationship Id="rId15" Type="http://schemas.openxmlformats.org/officeDocument/2006/relationships/image" Target="../media/image9.wmf"/><Relationship Id="rId10" Type="http://schemas.openxmlformats.org/officeDocument/2006/relationships/image" Target="../media/image6.wmf"/><Relationship Id="rId4" Type="http://schemas.openxmlformats.org/officeDocument/2006/relationships/image" Target="../media/image2.png"/><Relationship Id="rId9" Type="http://schemas.openxmlformats.org/officeDocument/2006/relationships/oleObject" Target="../embeddings/oleObject6.bin"/><Relationship Id="rId14" Type="http://schemas.openxmlformats.org/officeDocument/2006/relationships/oleObject" Target="../embeddings/oleObject8.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1"/>
            <a:ext cx="30275213" cy="5440680"/>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542545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sp>
        <p:nvSpPr>
          <p:cNvPr id="16" name="Rectangle 33"/>
          <p:cNvSpPr>
            <a:spLocks noChangeArrowheads="1"/>
          </p:cNvSpPr>
          <p:nvPr/>
        </p:nvSpPr>
        <p:spPr bwMode="auto">
          <a:xfrm>
            <a:off x="634515" y="6446521"/>
            <a:ext cx="14291153" cy="35160496"/>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21" name="Rectangle 33"/>
          <p:cNvSpPr>
            <a:spLocks noChangeArrowheads="1"/>
          </p:cNvSpPr>
          <p:nvPr userDrawn="1"/>
        </p:nvSpPr>
        <p:spPr bwMode="auto">
          <a:xfrm>
            <a:off x="15349546" y="6446521"/>
            <a:ext cx="14291153" cy="35160496"/>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grpSp>
        <p:nvGrpSpPr>
          <p:cNvPr id="23" name="Group 22"/>
          <p:cNvGrpSpPr/>
          <p:nvPr userDrawn="1"/>
        </p:nvGrpSpPr>
        <p:grpSpPr>
          <a:xfrm>
            <a:off x="-12658121" y="-48127"/>
            <a:ext cx="12259293" cy="42851889"/>
            <a:chOff x="-11225189" y="-1"/>
            <a:chExt cx="11018865" cy="38516022"/>
          </a:xfrm>
        </p:grpSpPr>
        <p:sp>
          <p:nvSpPr>
            <p:cNvPr id="24" name="Rectangle 23"/>
            <p:cNvSpPr/>
            <p:nvPr/>
          </p:nvSpPr>
          <p:spPr>
            <a:xfrm>
              <a:off x="-11216136" y="-1"/>
              <a:ext cx="11009812" cy="3851602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a:solidFill>
                    <a:srgbClr val="FF0000"/>
                  </a:solidFill>
                  <a:latin typeface="Trebuchet MS" pitchFamily="34" charset="0"/>
                </a:rPr>
                <a:t>(—THIS SIDEBAR DOES NOT PRINT—)</a:t>
              </a:r>
              <a:endParaRPr lang="en-US" sz="4000" b="1" spc="600" dirty="0">
                <a:solidFill>
                  <a:schemeClr val="bg1"/>
                </a:solidFill>
                <a:latin typeface="Trebuchet MS" pitchFamily="34" charset="0"/>
              </a:endParaRPr>
            </a:p>
            <a:p>
              <a:pPr algn="ctr"/>
              <a:r>
                <a:rPr lang="en-US" sz="4800" b="1" spc="600" dirty="0">
                  <a:solidFill>
                    <a:schemeClr val="bg1"/>
                  </a:solidFill>
                  <a:latin typeface="Trebuchet MS" pitchFamily="34" charset="0"/>
                </a:rPr>
                <a:t>DESIGN</a:t>
              </a:r>
              <a:r>
                <a:rPr lang="en-US" sz="4800" b="1" spc="600" baseline="0" dirty="0">
                  <a:solidFill>
                    <a:schemeClr val="bg1"/>
                  </a:solidFill>
                  <a:latin typeface="Trebuchet MS" pitchFamily="34" charset="0"/>
                </a:rPr>
                <a:t> </a:t>
              </a:r>
              <a:r>
                <a:rPr lang="en-US" sz="4800" b="1" spc="600" dirty="0">
                  <a:solidFill>
                    <a:schemeClr val="bg1"/>
                  </a:solidFill>
                  <a:latin typeface="Trebuchet MS" pitchFamily="34" charset="0"/>
                </a:rPr>
                <a:t>GUIDE</a:t>
              </a:r>
            </a:p>
            <a:p>
              <a:pPr algn="ctr"/>
              <a:endParaRPr lang="en-US" sz="3600" b="1" dirty="0">
                <a:latin typeface="Trebuchet MS" pitchFamily="34" charset="0"/>
              </a:endParaRPr>
            </a:p>
            <a:p>
              <a:pPr defTabSz="3765639"/>
              <a:r>
                <a:rPr lang="en-US" sz="3600" i="0" dirty="0">
                  <a:latin typeface="Trebuchet MS" pitchFamily="34" charset="0"/>
                </a:rPr>
                <a:t>This PowerPoint</a:t>
              </a:r>
              <a:r>
                <a:rPr lang="en-US" sz="3600" i="0" baseline="0" dirty="0">
                  <a:latin typeface="Trebuchet MS" pitchFamily="34" charset="0"/>
                </a:rPr>
                <a:t> </a:t>
              </a:r>
              <a:r>
                <a:rPr lang="en-US" sz="3600" i="0" dirty="0">
                  <a:latin typeface="Trebuchet MS" pitchFamily="34" charset="0"/>
                </a:rPr>
                <a:t>2007 template produces</a:t>
              </a:r>
              <a:r>
                <a:rPr lang="en-US" sz="3600" i="0" baseline="0" dirty="0">
                  <a:latin typeface="Trebuchet MS" pitchFamily="34" charset="0"/>
                </a:rPr>
                <a:t> </a:t>
              </a:r>
              <a:r>
                <a:rPr lang="en-US" sz="3600" i="0" dirty="0">
                  <a:latin typeface="Trebuchet MS" pitchFamily="34" charset="0"/>
                </a:rPr>
                <a:t>an</a:t>
              </a:r>
              <a:r>
                <a:rPr lang="en-US" sz="3600" i="0" baseline="0" dirty="0">
                  <a:latin typeface="Trebuchet MS" pitchFamily="34" charset="0"/>
                </a:rPr>
                <a:t> A0</a:t>
              </a:r>
              <a:r>
                <a:rPr lang="en-US" sz="3600" i="0" dirty="0">
                  <a:latin typeface="Trebuchet MS" pitchFamily="34" charset="0"/>
                </a:rPr>
                <a:t> presentation poster. </a:t>
              </a:r>
              <a:r>
                <a:rPr lang="en-US" sz="3600" dirty="0">
                  <a:latin typeface="Trebuchet MS" pitchFamily="34" charset="0"/>
                </a:rPr>
                <a:t>You</a:t>
              </a:r>
              <a:r>
                <a:rPr lang="en-US" sz="3600" baseline="0" dirty="0">
                  <a:latin typeface="Trebuchet MS" pitchFamily="34" charset="0"/>
                </a:rPr>
                <a:t> can u</a:t>
              </a:r>
              <a:r>
                <a:rPr lang="en-US" sz="3600" dirty="0">
                  <a:latin typeface="Trebuchet MS" pitchFamily="34" charset="0"/>
                </a:rPr>
                <a:t>se</a:t>
              </a:r>
              <a:r>
                <a:rPr lang="en-US" sz="3600" baseline="0" dirty="0">
                  <a:latin typeface="Trebuchet MS" pitchFamily="34" charset="0"/>
                </a:rPr>
                <a:t> it to create your research poster and </a:t>
              </a:r>
              <a:r>
                <a:rPr lang="en-US" sz="3600" dirty="0">
                  <a:latin typeface="Trebuchet MS" pitchFamily="34" charset="0"/>
                </a:rPr>
                <a:t>save valuable time placing titles, subtitles,</a:t>
              </a:r>
              <a:r>
                <a:rPr lang="en-US" sz="3600" baseline="0" dirty="0">
                  <a:latin typeface="Trebuchet MS" pitchFamily="34" charset="0"/>
                </a:rPr>
                <a:t> text, and graphics</a:t>
              </a:r>
              <a:r>
                <a:rPr lang="en-US" sz="3600" dirty="0">
                  <a:latin typeface="Trebuchet MS" pitchFamily="34" charset="0"/>
                </a:rPr>
                <a:t>. </a:t>
              </a:r>
            </a:p>
            <a:p>
              <a:pPr defTabSz="3765639"/>
              <a:endParaRPr lang="en-US" sz="3600" dirty="0">
                <a:latin typeface="Trebuchet MS" pitchFamily="34" charset="0"/>
              </a:endParaRPr>
            </a:p>
            <a:p>
              <a:pPr defTabSz="4389219"/>
              <a:r>
                <a:rPr lang="en-US" sz="3600" dirty="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a:solidFill>
                    <a:srgbClr val="FFC000"/>
                  </a:solidFill>
                  <a:latin typeface="Trebuchet MS" pitchFamily="34" charset="0"/>
                </a:rPr>
                <a:t>PosterPresentations.com</a:t>
              </a:r>
              <a:r>
                <a:rPr lang="en-US" sz="3600" b="1" dirty="0">
                  <a:solidFill>
                    <a:schemeClr val="bg1"/>
                  </a:solidFill>
                  <a:latin typeface="Trebuchet MS" pitchFamily="34" charset="0"/>
                </a:rPr>
                <a:t> </a:t>
              </a:r>
              <a:r>
                <a:rPr lang="en-US" sz="3600" dirty="0">
                  <a:solidFill>
                    <a:schemeClr val="bg1"/>
                  </a:solidFill>
                  <a:latin typeface="Trebuchet MS" pitchFamily="34" charset="0"/>
                </a:rPr>
                <a:t>and click on HELP DESK.</a:t>
              </a:r>
            </a:p>
            <a:p>
              <a:pPr defTabSz="4389219"/>
              <a:endParaRPr lang="en-US" sz="3600" dirty="0">
                <a:latin typeface="Trebuchet MS" pitchFamily="34" charset="0"/>
              </a:endParaRPr>
            </a:p>
            <a:p>
              <a:pPr defTabSz="4389219"/>
              <a:r>
                <a:rPr lang="en-US" sz="3600" dirty="0">
                  <a:solidFill>
                    <a:schemeClr val="bg1"/>
                  </a:solidFill>
                  <a:latin typeface="Trebuchet MS" pitchFamily="34" charset="0"/>
                </a:rPr>
                <a:t>When</a:t>
              </a:r>
              <a:r>
                <a:rPr lang="en-US" sz="3600" baseline="0" dirty="0">
                  <a:solidFill>
                    <a:schemeClr val="bg1"/>
                  </a:solidFill>
                  <a:latin typeface="Trebuchet MS" pitchFamily="34" charset="0"/>
                </a:rPr>
                <a:t> you are ready to print your poster</a:t>
              </a:r>
              <a:r>
                <a:rPr lang="en-US" sz="3600" dirty="0">
                  <a:solidFill>
                    <a:schemeClr val="bg1"/>
                  </a:solidFill>
                  <a:latin typeface="Trebuchet MS" pitchFamily="34" charset="0"/>
                </a:rPr>
                <a:t>,</a:t>
              </a:r>
              <a:r>
                <a:rPr lang="en-US" sz="3600" baseline="0" dirty="0">
                  <a:solidFill>
                    <a:schemeClr val="bg1"/>
                  </a:solidFill>
                  <a:latin typeface="Trebuchet MS" pitchFamily="34" charset="0"/>
                </a:rPr>
                <a:t> go online to </a:t>
              </a:r>
              <a:r>
                <a:rPr lang="en-US" sz="3600" b="0" dirty="0">
                  <a:solidFill>
                    <a:schemeClr val="bg1"/>
                  </a:solidFill>
                  <a:latin typeface="Trebuchet MS" pitchFamily="34" charset="0"/>
                </a:rPr>
                <a:t>PosterPresentations.com</a:t>
              </a:r>
              <a:br>
                <a:rPr lang="en-US" sz="3600" dirty="0">
                  <a:solidFill>
                    <a:schemeClr val="bg1"/>
                  </a:solidFill>
                  <a:latin typeface="Trebuchet MS" pitchFamily="34" charset="0"/>
                </a:rPr>
              </a:br>
              <a:endParaRPr lang="en-US" sz="3600" dirty="0">
                <a:solidFill>
                  <a:schemeClr val="bg1"/>
                </a:solidFill>
                <a:latin typeface="Trebuchet MS" pitchFamily="34" charset="0"/>
              </a:endParaRPr>
            </a:p>
            <a:p>
              <a:pPr algn="l" defTabSz="3765639"/>
              <a:r>
                <a:rPr lang="en-US" sz="3600" b="0" dirty="0">
                  <a:solidFill>
                    <a:schemeClr val="bg1"/>
                  </a:solidFill>
                  <a:latin typeface="Trebuchet MS" pitchFamily="34" charset="0"/>
                </a:rPr>
                <a:t>Need</a:t>
              </a:r>
              <a:r>
                <a:rPr lang="en-US" sz="3600" b="0" baseline="0" dirty="0">
                  <a:solidFill>
                    <a:schemeClr val="bg1"/>
                  </a:solidFill>
                  <a:latin typeface="Trebuchet MS" pitchFamily="34" charset="0"/>
                </a:rPr>
                <a:t> assistance? Call us at </a:t>
              </a:r>
              <a:r>
                <a:rPr lang="en-US" sz="3600" b="0" dirty="0">
                  <a:solidFill>
                    <a:srgbClr val="FFC000"/>
                  </a:solidFill>
                  <a:latin typeface="Trebuchet MS" pitchFamily="34" charset="0"/>
                </a:rPr>
                <a:t>1.510.649.3001</a:t>
              </a:r>
            </a:p>
            <a:p>
              <a:pPr algn="l" defTabSz="3765639"/>
              <a:endParaRPr lang="en-US" sz="4400" b="1" dirty="0">
                <a:solidFill>
                  <a:srgbClr val="FFFF00"/>
                </a:solidFill>
                <a:latin typeface="Trebuchet MS" pitchFamily="34" charset="0"/>
              </a:endParaRPr>
            </a:p>
            <a:p>
              <a:pPr algn="ctr"/>
              <a:endParaRPr lang="en-US" sz="3200" b="1" dirty="0">
                <a:solidFill>
                  <a:schemeClr val="bg1"/>
                </a:solidFill>
                <a:latin typeface="Trebuchet MS" pitchFamily="34" charset="0"/>
              </a:endParaRPr>
            </a:p>
            <a:p>
              <a:pPr algn="ctr"/>
              <a:r>
                <a:rPr lang="en-US" sz="4800" b="1" spc="600" dirty="0">
                  <a:solidFill>
                    <a:schemeClr val="bg1"/>
                  </a:solidFill>
                  <a:latin typeface="Trebuchet MS" pitchFamily="34" charset="0"/>
                </a:rPr>
                <a:t>QUICK START</a:t>
              </a:r>
            </a:p>
            <a:p>
              <a:pPr algn="ctr"/>
              <a:endParaRPr lang="en-US" sz="4000" b="1"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Zoom in and out</a:t>
              </a:r>
            </a:p>
            <a:p>
              <a:pPr marL="2527300" indent="-650875" algn="l" defTabSz="850900">
                <a:tabLst/>
              </a:pPr>
              <a:r>
                <a:rPr lang="en-US" sz="3200" b="0" baseline="0" dirty="0">
                  <a:solidFill>
                    <a:schemeClr val="bg1"/>
                  </a:solidFill>
                  <a:latin typeface="Trebuchet MS" pitchFamily="34" charset="0"/>
                </a:rPr>
                <a:t>	</a:t>
              </a:r>
              <a:r>
                <a:rPr lang="en-US" sz="32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Title, Authors, and Affiliations</a:t>
              </a:r>
            </a:p>
            <a:p>
              <a:pPr algn="l"/>
              <a:r>
                <a:rPr lang="en-US" sz="3200" b="0" baseline="0" dirty="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a:solidFill>
                  <a:schemeClr val="bg1">
                    <a:lumMod val="75000"/>
                  </a:schemeClr>
                </a:solidFill>
                <a:latin typeface="Trebuchet MS" pitchFamily="34" charset="0"/>
              </a:endParaRPr>
            </a:p>
            <a:p>
              <a:pPr algn="l"/>
              <a:r>
                <a:rPr lang="en-US" sz="3200" b="1" spc="300" baseline="0" dirty="0">
                  <a:solidFill>
                    <a:srgbClr val="FFC000"/>
                  </a:solidFill>
                  <a:latin typeface="Trebuchet MS" pitchFamily="34" charset="0"/>
                </a:rPr>
                <a:t>TIP</a:t>
              </a:r>
              <a:r>
                <a:rPr lang="en-US" sz="3200" b="1" baseline="0" dirty="0">
                  <a:solidFill>
                    <a:srgbClr val="FFC000"/>
                  </a:solidFill>
                  <a:latin typeface="Trebuchet MS" pitchFamily="34" charset="0"/>
                </a:rPr>
                <a:t>: </a:t>
              </a:r>
              <a:r>
                <a:rPr lang="en-US" sz="3200" b="0" baseline="0" dirty="0">
                  <a:solidFill>
                    <a:schemeClr val="bg1">
                      <a:lumMod val="75000"/>
                    </a:schemeClr>
                  </a:solidFill>
                  <a:latin typeface="Trebuchet MS" pitchFamily="34" charset="0"/>
                </a:rPr>
                <a:t>The font size of your title should be bigger than your name(s) and institution name(s).</a:t>
              </a:r>
            </a:p>
            <a:p>
              <a:pPr algn="l"/>
              <a:br>
                <a:rPr lang="en-US" sz="3600" b="1" baseline="0" dirty="0">
                  <a:solidFill>
                    <a:schemeClr val="bg1"/>
                  </a:solidFill>
                  <a:latin typeface="Trebuchet MS" pitchFamily="34" charset="0"/>
                </a:rPr>
              </a:br>
              <a:endParaRPr lang="en-US" sz="3600" b="1" dirty="0">
                <a:solidFill>
                  <a:schemeClr val="bg1"/>
                </a:solidFill>
                <a:latin typeface="Trebuchet MS" pitchFamily="34" charset="0"/>
              </a:endParaRPr>
            </a:p>
            <a:p>
              <a:pPr algn="ctr"/>
              <a:endParaRPr lang="en-US" sz="3600" b="1" dirty="0">
                <a:solidFill>
                  <a:srgbClr val="FFC000"/>
                </a:solidFill>
                <a:latin typeface="Trebuchet MS" pitchFamily="34" charset="0"/>
              </a:endParaRPr>
            </a:p>
            <a:p>
              <a:pPr algn="ctr"/>
              <a:endParaRPr lang="en-US" sz="3600" b="1" dirty="0">
                <a:solidFill>
                  <a:srgbClr val="FFC000"/>
                </a:solidFill>
                <a:latin typeface="Trebuchet MS" pitchFamily="34" charset="0"/>
              </a:endParaRPr>
            </a:p>
            <a:p>
              <a:pPr algn="ctr"/>
              <a:r>
                <a:rPr lang="en-US" sz="4000" b="1" dirty="0">
                  <a:solidFill>
                    <a:srgbClr val="FFC000"/>
                  </a:solidFill>
                  <a:latin typeface="Trebuchet MS" pitchFamily="34" charset="0"/>
                </a:rPr>
                <a:t>Adding Logos</a:t>
              </a:r>
              <a:r>
                <a:rPr lang="en-US" sz="4000" b="1" baseline="0" dirty="0">
                  <a:solidFill>
                    <a:srgbClr val="FFC000"/>
                  </a:solidFill>
                  <a:latin typeface="Trebuchet MS" pitchFamily="34" charset="0"/>
                </a:rPr>
                <a:t> / Seals</a:t>
              </a:r>
            </a:p>
            <a:p>
              <a:pPr algn="l"/>
              <a:r>
                <a:rPr lang="en-US" sz="32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a:solidFill>
                  <a:schemeClr val="bg1">
                    <a:lumMod val="75000"/>
                  </a:schemeClr>
                </a:solidFill>
                <a:latin typeface="Trebuchet MS" pitchFamily="34" charset="0"/>
              </a:endParaRPr>
            </a:p>
            <a:p>
              <a:pPr algn="l"/>
              <a:r>
                <a:rPr lang="en-US" sz="3200" b="1" spc="300" baseline="0" dirty="0">
                  <a:solidFill>
                    <a:srgbClr val="FFC000"/>
                  </a:solidFill>
                  <a:latin typeface="Trebuchet MS" pitchFamily="34" charset="0"/>
                </a:rPr>
                <a:t>TIP:</a:t>
              </a:r>
              <a:r>
                <a:rPr lang="en-US" sz="3200" b="1" spc="0" baseline="0" dirty="0">
                  <a:solidFill>
                    <a:srgbClr val="FFC000"/>
                  </a:solidFill>
                  <a:latin typeface="Trebuchet MS" pitchFamily="34" charset="0"/>
                </a:rPr>
                <a:t> </a:t>
              </a:r>
              <a:r>
                <a:rPr lang="en-US" sz="3200" b="0" baseline="0" dirty="0">
                  <a:solidFill>
                    <a:schemeClr val="bg1">
                      <a:lumMod val="75000"/>
                    </a:schemeClr>
                  </a:solidFill>
                  <a:latin typeface="Trebuchet MS" pitchFamily="34" charset="0"/>
                </a:rPr>
                <a:t>See if your school’s logo is available on our free poster templates page.</a:t>
              </a:r>
            </a:p>
            <a:p>
              <a:pPr algn="l"/>
              <a:endParaRPr lang="en-US" sz="3200" b="0" baseline="0" dirty="0">
                <a:latin typeface="Trebuchet MS" pitchFamily="34" charset="0"/>
              </a:endParaRPr>
            </a:p>
            <a:p>
              <a:pPr algn="ctr"/>
              <a:r>
                <a:rPr lang="en-US" sz="4000" b="1" baseline="0" dirty="0">
                  <a:solidFill>
                    <a:srgbClr val="FFC000"/>
                  </a:solidFill>
                  <a:latin typeface="Trebuchet MS" pitchFamily="34" charset="0"/>
                </a:rPr>
                <a:t>Photographs / Graphics</a:t>
              </a:r>
            </a:p>
            <a:p>
              <a:pPr algn="l" defTabSz="977900"/>
              <a:r>
                <a:rPr lang="en-US" sz="32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a:solidFill>
                    <a:schemeClr val="bg1">
                      <a:lumMod val="75000"/>
                    </a:schemeClr>
                  </a:solidFill>
                  <a:latin typeface="Trebuchet MS" pitchFamily="34" charset="0"/>
                </a:rPr>
                <a:t>disproportionally.</a:t>
              </a:r>
            </a:p>
            <a:p>
              <a:pPr algn="l" defTabSz="977900"/>
              <a:endParaRPr lang="en-US" sz="3200" b="0" baseline="0" dirty="0">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r>
                <a:rPr lang="en-US" sz="4000" b="1" baseline="0" dirty="0">
                  <a:solidFill>
                    <a:srgbClr val="FFC000"/>
                  </a:solidFill>
                  <a:latin typeface="Trebuchet MS" pitchFamily="34" charset="0"/>
                </a:rPr>
                <a:t>Image Quality Check</a:t>
              </a:r>
            </a:p>
            <a:p>
              <a:pPr lvl="0" algn="l" defTabSz="977900"/>
              <a:r>
                <a:rPr lang="en-US" sz="3200" b="0" baseline="0" dirty="0">
                  <a:solidFill>
                    <a:schemeClr val="bg1">
                      <a:lumMod val="75000"/>
                    </a:schemeClr>
                  </a:solidFill>
                  <a:latin typeface="Trebuchet MS" pitchFamily="34" charset="0"/>
                </a:rPr>
                <a:t>Zoom in and look at your images at 100% magnification. If they look good they will print well. </a:t>
              </a:r>
              <a:endParaRPr lang="en-US" sz="3600" b="0" dirty="0">
                <a:latin typeface="Trebuchet MS" pitchFamily="34" charset="0"/>
              </a:endParaRPr>
            </a:p>
          </p:txBody>
        </p:sp>
        <p:cxnSp>
          <p:nvCxnSpPr>
            <p:cNvPr id="25" name="Straight Connector 24"/>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3"/>
            <a:stretch>
              <a:fillRect/>
            </a:stretch>
          </p:blipFill>
          <p:spPr>
            <a:xfrm>
              <a:off x="-10479105" y="12472417"/>
              <a:ext cx="1597666" cy="1201935"/>
            </a:xfrm>
            <a:prstGeom prst="rect">
              <a:avLst/>
            </a:prstGeom>
          </p:spPr>
        </p:pic>
        <p:pic>
          <p:nvPicPr>
            <p:cNvPr id="30" name="Picture 29"/>
            <p:cNvPicPr>
              <a:picLocks noChangeAspect="1"/>
            </p:cNvPicPr>
            <p:nvPr userDrawn="1"/>
          </p:nvPicPr>
          <p:blipFill>
            <a:blip r:embed="rId4"/>
            <a:stretch>
              <a:fillRect/>
            </a:stretch>
          </p:blipFill>
          <p:spPr>
            <a:xfrm>
              <a:off x="-10732765" y="19116994"/>
              <a:ext cx="9986808" cy="1053596"/>
            </a:xfrm>
            <a:prstGeom prst="rect">
              <a:avLst/>
            </a:prstGeom>
          </p:spPr>
        </p:pic>
        <p:grpSp>
          <p:nvGrpSpPr>
            <p:cNvPr id="32" name="Group 31"/>
            <p:cNvGrpSpPr/>
            <p:nvPr userDrawn="1"/>
          </p:nvGrpSpPr>
          <p:grpSpPr>
            <a:xfrm>
              <a:off x="-9744993" y="29384977"/>
              <a:ext cx="7531182" cy="2202634"/>
              <a:chOff x="-4470427" y="13701622"/>
              <a:chExt cx="3470785" cy="1011982"/>
            </a:xfrm>
          </p:grpSpPr>
          <p:grpSp>
            <p:nvGrpSpPr>
              <p:cNvPr id="46" name="Group 45"/>
              <p:cNvGrpSpPr/>
              <p:nvPr userDrawn="1"/>
            </p:nvGrpSpPr>
            <p:grpSpPr>
              <a:xfrm>
                <a:off x="-2783495" y="13745853"/>
                <a:ext cx="624431" cy="898924"/>
                <a:chOff x="-3958697" y="14964973"/>
                <a:chExt cx="779338" cy="1288152"/>
              </a:xfrm>
            </p:grpSpPr>
            <p:pic>
              <p:nvPicPr>
                <p:cNvPr id="52" name="Picture 51"/>
                <p:cNvPicPr>
                  <a:picLocks noChangeAspect="1"/>
                </p:cNvPicPr>
                <p:nvPr userDrawn="1"/>
              </p:nvPicPr>
              <p:blipFill>
                <a:blip r:embed="rId5"/>
                <a:stretch>
                  <a:fillRect/>
                </a:stretch>
              </p:blipFill>
              <p:spPr>
                <a:xfrm>
                  <a:off x="-3948160" y="14964973"/>
                  <a:ext cx="768801" cy="1090857"/>
                </a:xfrm>
                <a:prstGeom prst="rect">
                  <a:avLst/>
                </a:prstGeom>
              </p:spPr>
            </p:pic>
            <p:sp>
              <p:nvSpPr>
                <p:cNvPr id="53" name="TextBox 52"/>
                <p:cNvSpPr txBox="1"/>
                <p:nvPr userDrawn="1"/>
              </p:nvSpPr>
              <p:spPr>
                <a:xfrm>
                  <a:off x="-3958697" y="15961716"/>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a:solidFill>
                        <a:schemeClr val="tx1"/>
                      </a:solidFill>
                    </a:rPr>
                    <a:t>ORIGINAL</a:t>
                  </a:r>
                </a:p>
              </p:txBody>
            </p:sp>
          </p:grpSp>
          <p:grpSp>
            <p:nvGrpSpPr>
              <p:cNvPr id="47" name="Group 46"/>
              <p:cNvGrpSpPr/>
              <p:nvPr userDrawn="1"/>
            </p:nvGrpSpPr>
            <p:grpSpPr>
              <a:xfrm>
                <a:off x="-2033159" y="13745867"/>
                <a:ext cx="1033517" cy="898915"/>
                <a:chOff x="-2921738" y="14889872"/>
                <a:chExt cx="1420279" cy="1235304"/>
              </a:xfrm>
            </p:grpSpPr>
            <p:pic>
              <p:nvPicPr>
                <p:cNvPr id="50" name="Picture 49"/>
                <p:cNvPicPr>
                  <a:picLocks noChangeAspect="1"/>
                </p:cNvPicPr>
                <p:nvPr userDrawn="1"/>
              </p:nvPicPr>
              <p:blipFill>
                <a:blip r:embed="rId5"/>
                <a:stretch>
                  <a:fillRect/>
                </a:stretch>
              </p:blipFill>
              <p:spPr>
                <a:xfrm>
                  <a:off x="-2921738" y="14889872"/>
                  <a:ext cx="1420279" cy="1029694"/>
                </a:xfrm>
                <a:prstGeom prst="rect">
                  <a:avLst/>
                </a:prstGeom>
              </p:spPr>
            </p:pic>
            <p:sp>
              <p:nvSpPr>
                <p:cNvPr id="51" name="TextBox 50"/>
                <p:cNvSpPr txBox="1"/>
                <p:nvPr userDrawn="1"/>
              </p:nvSpPr>
              <p:spPr>
                <a:xfrm>
                  <a:off x="-2918991" y="15845720"/>
                  <a:ext cx="1417532" cy="279456"/>
                </a:xfrm>
                <a:prstGeom prst="rect">
                  <a:avLst/>
                </a:prstGeom>
                <a:solidFill>
                  <a:srgbClr val="FF0000"/>
                </a:solidFill>
              </p:spPr>
              <p:txBody>
                <a:bodyPr wrap="square" lIns="457200" tIns="91440" rIns="457200" bIns="91440" rtlCol="0">
                  <a:spAutoFit/>
                </a:bodyPr>
                <a:lstStyle/>
                <a:p>
                  <a:pPr algn="ctr"/>
                  <a:r>
                    <a:rPr lang="en-US" sz="2000" b="1" dirty="0">
                      <a:solidFill>
                        <a:schemeClr val="bg1"/>
                      </a:solidFill>
                    </a:rPr>
                    <a:t>DISTORTED</a:t>
                  </a:r>
                  <a:endParaRPr lang="en-US" sz="900" b="1" dirty="0">
                    <a:solidFill>
                      <a:schemeClr val="bg1"/>
                    </a:solidFill>
                  </a:endParaRPr>
                </a:p>
              </p:txBody>
            </p:sp>
          </p:grpSp>
          <p:pic>
            <p:nvPicPr>
              <p:cNvPr id="48" name="Picture 47"/>
              <p:cNvPicPr>
                <a:picLocks noChangeAspect="1"/>
              </p:cNvPicPr>
              <p:nvPr userDrawn="1"/>
            </p:nvPicPr>
            <p:blipFill>
              <a:blip r:embed="rId6"/>
              <a:stretch>
                <a:fillRect/>
              </a:stretch>
            </p:blipFill>
            <p:spPr>
              <a:xfrm>
                <a:off x="-4470427" y="13701622"/>
                <a:ext cx="1098742" cy="847761"/>
              </a:xfrm>
              <a:prstGeom prst="rect">
                <a:avLst/>
              </a:prstGeom>
            </p:spPr>
          </p:pic>
          <p:sp>
            <p:nvSpPr>
              <p:cNvPr id="49" name="TextBox 48"/>
              <p:cNvSpPr txBox="1"/>
              <p:nvPr userDrawn="1"/>
            </p:nvSpPr>
            <p:spPr>
              <a:xfrm>
                <a:off x="-4440600" y="14388371"/>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37" name="Group 36"/>
            <p:cNvGrpSpPr/>
            <p:nvPr userDrawn="1"/>
          </p:nvGrpSpPr>
          <p:grpSpPr>
            <a:xfrm>
              <a:off x="-10573702" y="34554904"/>
              <a:ext cx="9344084" cy="2526502"/>
              <a:chOff x="-4835604" y="15859915"/>
              <a:chExt cx="4306270" cy="1160780"/>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4035688387"/>
                  </p:ext>
                </p:extLst>
              </p:nvPr>
            </p:nvGraphicFramePr>
            <p:xfrm>
              <a:off x="-4649322" y="15859915"/>
              <a:ext cx="1828800" cy="1117600"/>
            </p:xfrm>
            <a:graphic>
              <a:graphicData uri="http://schemas.openxmlformats.org/presentationml/2006/ole">
                <mc:AlternateContent xmlns:mc="http://schemas.openxmlformats.org/markup-compatibility/2006">
                  <mc:Choice xmlns:v="urn:schemas-microsoft-com:vml" Requires="v">
                    <p:oleObj name="Image" r:id="rId7" imgW="1828440" imgH="1117440" progId="Photoshop.Image.13">
                      <p:embed/>
                    </p:oleObj>
                  </mc:Choice>
                  <mc:Fallback>
                    <p:oleObj name="Image" r:id="rId7" imgW="1828440" imgH="1117440" progId="Photoshop.Image.13">
                      <p:embed/>
                      <p:pic>
                        <p:nvPicPr>
                          <p:cNvPr id="0" name=""/>
                          <p:cNvPicPr/>
                          <p:nvPr/>
                        </p:nvPicPr>
                        <p:blipFill>
                          <a:blip r:embed="rId8"/>
                          <a:stretch>
                            <a:fillRect/>
                          </a:stretch>
                        </p:blipFill>
                        <p:spPr>
                          <a:xfrm>
                            <a:off x="-4649322" y="15859915"/>
                            <a:ext cx="1828800" cy="1117600"/>
                          </a:xfrm>
                          <a:prstGeom prst="rect">
                            <a:avLst/>
                          </a:prstGeom>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37521511"/>
                  </p:ext>
                </p:extLst>
              </p:nvPr>
            </p:nvGraphicFramePr>
            <p:xfrm>
              <a:off x="-2572617" y="15863608"/>
              <a:ext cx="1828800" cy="1117600"/>
            </p:xfrm>
            <a:graphic>
              <a:graphicData uri="http://schemas.openxmlformats.org/presentationml/2006/ole">
                <mc:AlternateContent xmlns:mc="http://schemas.openxmlformats.org/markup-compatibility/2006">
                  <mc:Choice xmlns:v="urn:schemas-microsoft-com:vml" Requires="v">
                    <p:oleObj name="Image" r:id="rId9" imgW="1828440" imgH="1117440" progId="Photoshop.Image.13">
                      <p:embed/>
                    </p:oleObj>
                  </mc:Choice>
                  <mc:Fallback>
                    <p:oleObj name="Image" r:id="rId9" imgW="1828440" imgH="1117440" progId="Photoshop.Image.13">
                      <p:embed/>
                      <p:pic>
                        <p:nvPicPr>
                          <p:cNvPr id="0" name=""/>
                          <p:cNvPicPr/>
                          <p:nvPr/>
                        </p:nvPicPr>
                        <p:blipFill>
                          <a:blip r:embed="rId10"/>
                          <a:stretch>
                            <a:fillRect/>
                          </a:stretch>
                        </p:blipFill>
                        <p:spPr>
                          <a:xfrm>
                            <a:off x="-2572617" y="15863608"/>
                            <a:ext cx="1828800" cy="1117600"/>
                          </a:xfrm>
                          <a:prstGeom prst="rect">
                            <a:avLst/>
                          </a:prstGeom>
                        </p:spPr>
                      </p:pic>
                    </p:oleObj>
                  </mc:Fallback>
                </mc:AlternateContent>
              </a:graphicData>
            </a:graphic>
          </p:graphicFrame>
          <p:sp>
            <p:nvSpPr>
              <p:cNvPr id="41" name="TextBox 40"/>
              <p:cNvSpPr txBox="1"/>
              <p:nvPr userDrawn="1"/>
            </p:nvSpPr>
            <p:spPr>
              <a:xfrm rot="16200000">
                <a:off x="-5311537" y="16369501"/>
                <a:ext cx="1117601" cy="165735"/>
              </a:xfrm>
              <a:prstGeom prst="rect">
                <a:avLst/>
              </a:prstGeom>
              <a:noFill/>
            </p:spPr>
            <p:txBody>
              <a:bodyPr wrap="square" lIns="91440" tIns="91440" rIns="91440" bIns="0" rtlCol="0">
                <a:spAutoFit/>
              </a:bodyPr>
              <a:lstStyle/>
              <a:p>
                <a:pPr algn="ctr"/>
                <a:r>
                  <a:rPr lang="en-US" sz="2000" dirty="0">
                    <a:solidFill>
                      <a:srgbClr val="92D050"/>
                    </a:solidFill>
                  </a:rPr>
                  <a:t>Good</a:t>
                </a:r>
                <a:r>
                  <a:rPr lang="en-US" sz="2000" baseline="0" dirty="0">
                    <a:solidFill>
                      <a:srgbClr val="92D050"/>
                    </a:solidFill>
                  </a:rPr>
                  <a:t> </a:t>
                </a:r>
                <a:r>
                  <a:rPr lang="en-US" sz="2000" baseline="0" dirty="0">
                    <a:solidFill>
                      <a:schemeClr val="bg1"/>
                    </a:solidFill>
                  </a:rPr>
                  <a:t>printing quality</a:t>
                </a:r>
                <a:endParaRPr lang="en-US" sz="2000" dirty="0">
                  <a:solidFill>
                    <a:schemeClr val="bg1"/>
                  </a:solidFill>
                </a:endParaRPr>
              </a:p>
            </p:txBody>
          </p:sp>
          <p:sp>
            <p:nvSpPr>
              <p:cNvPr id="45" name="TextBox 44"/>
              <p:cNvSpPr txBox="1"/>
              <p:nvPr userDrawn="1"/>
            </p:nvSpPr>
            <p:spPr>
              <a:xfrm rot="16200000">
                <a:off x="-1171002" y="16379027"/>
                <a:ext cx="1117601" cy="165735"/>
              </a:xfrm>
              <a:prstGeom prst="rect">
                <a:avLst/>
              </a:prstGeom>
              <a:noFill/>
            </p:spPr>
            <p:txBody>
              <a:bodyPr wrap="square" lIns="91440" tIns="91440" rIns="91440" bIns="0" rtlCol="0">
                <a:spAutoFit/>
              </a:bodyPr>
              <a:lstStyle/>
              <a:p>
                <a:pPr algn="ctr"/>
                <a:r>
                  <a:rPr lang="en-US" sz="2000" dirty="0">
                    <a:solidFill>
                      <a:srgbClr val="FF0000"/>
                    </a:solidFill>
                  </a:rPr>
                  <a:t>Bad </a:t>
                </a:r>
                <a:r>
                  <a:rPr lang="en-US" sz="2000" dirty="0">
                    <a:solidFill>
                      <a:schemeClr val="bg1"/>
                    </a:solidFill>
                  </a:rPr>
                  <a:t>printing quality</a:t>
                </a:r>
              </a:p>
            </p:txBody>
          </p:sp>
        </p:grpSp>
      </p:grpSp>
      <p:grpSp>
        <p:nvGrpSpPr>
          <p:cNvPr id="54" name="Group 53"/>
          <p:cNvGrpSpPr/>
          <p:nvPr userDrawn="1"/>
        </p:nvGrpSpPr>
        <p:grpSpPr>
          <a:xfrm>
            <a:off x="30676632" y="0"/>
            <a:ext cx="12284832" cy="42803763"/>
            <a:chOff x="44157839" y="-55065"/>
            <a:chExt cx="11062139" cy="38543561"/>
          </a:xfrm>
        </p:grpSpPr>
        <p:sp>
          <p:nvSpPr>
            <p:cNvPr id="55" name="Rectangle 54"/>
            <p:cNvSpPr/>
            <p:nvPr userDrawn="1"/>
          </p:nvSpPr>
          <p:spPr>
            <a:xfrm>
              <a:off x="44157839" y="-55065"/>
              <a:ext cx="11062139" cy="3854356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a:solidFill>
                    <a:schemeClr val="bg1"/>
                  </a:solidFill>
                  <a:latin typeface="Trebuchet MS" pitchFamily="34" charset="0"/>
                </a:rPr>
                <a:t>QUICK START (cont.)</a:t>
              </a:r>
            </a:p>
            <a:p>
              <a:pPr algn="ctr"/>
              <a:endParaRPr lang="en-US" sz="4400" b="1"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r>
                <a:rPr lang="en-US" sz="32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a:solidFill>
                  <a:schemeClr val="bg1">
                    <a:lumMod val="75000"/>
                  </a:schemeClr>
                </a:solidFill>
                <a:latin typeface="Trebuchet MS" pitchFamily="34" charset="0"/>
              </a:endParaRPr>
            </a:p>
            <a:p>
              <a:pPr algn="ctr"/>
              <a:r>
                <a:rPr lang="en-US" sz="4000" b="1" baseline="0" dirty="0">
                  <a:solidFill>
                    <a:srgbClr val="FFC000"/>
                  </a:solidFill>
                  <a:latin typeface="Trebuchet MS" pitchFamily="34" charset="0"/>
                </a:rPr>
                <a:t>How to add Text</a:t>
              </a:r>
            </a:p>
            <a:p>
              <a:pPr marL="3429000" lvl="2" indent="0" algn="l" defTabSz="114300"/>
              <a:r>
                <a:rPr lang="en-US" sz="32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a:solidFill>
                    <a:schemeClr val="bg1">
                      <a:lumMod val="75000"/>
                    </a:schemeClr>
                  </a:solidFill>
                  <a:latin typeface="Trebuchet MS" pitchFamily="34" charset="0"/>
                </a:rPr>
                <a:t> </a:t>
              </a:r>
              <a:r>
                <a:rPr kumimoji="0" lang="en-US" sz="40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a:solidFill>
                  <a:schemeClr val="bg1">
                    <a:lumMod val="75000"/>
                  </a:schemeClr>
                </a:solidFill>
                <a:latin typeface="Trebuchet MS" pitchFamily="34" charset="0"/>
              </a:endParaRPr>
            </a:p>
            <a:p>
              <a:pPr marL="1518341" lvl="2" indent="0" algn="l" defTabSz="114300"/>
              <a:endParaRPr lang="en-US" sz="3200" b="0" baseline="0" dirty="0">
                <a:solidFill>
                  <a:schemeClr val="bg1">
                    <a:lumMod val="75000"/>
                  </a:schemeClr>
                </a:solidFill>
                <a:latin typeface="Trebuchet MS" pitchFamily="34" charset="0"/>
              </a:endParaRPr>
            </a:p>
            <a:p>
              <a:pPr algn="ctr"/>
              <a:r>
                <a:rPr lang="en-US" sz="4000" b="1" baseline="0" dirty="0">
                  <a:solidFill>
                    <a:srgbClr val="FFC000"/>
                  </a:solidFill>
                  <a:latin typeface="Trebuchet MS" pitchFamily="34" charset="0"/>
                </a:rPr>
                <a:t>How to add Tables</a:t>
              </a:r>
            </a:p>
            <a:p>
              <a:pPr marL="2000250" lvl="1" indent="0" algn="l" defTabSz="114300"/>
              <a:r>
                <a:rPr lang="en-US" sz="32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4191269152"/>
                </p:ext>
              </p:extLst>
            </p:nvPr>
          </p:nvGraphicFramePr>
          <p:xfrm>
            <a:off x="46102925" y="4068480"/>
            <a:ext cx="6955629" cy="2569718"/>
          </p:xfrm>
          <a:graphic>
            <a:graphicData uri="http://schemas.openxmlformats.org/presentationml/2006/ole">
              <mc:AlternateContent xmlns:mc="http://schemas.openxmlformats.org/markup-compatibility/2006">
                <mc:Choice xmlns:v="urn:schemas-microsoft-com:vml" Requires="v">
                  <p:oleObj name="Image" r:id="rId11" imgW="4571280" imgH="1688760" progId="Photoshop.Image.13">
                    <p:embed/>
                  </p:oleObj>
                </mc:Choice>
                <mc:Fallback>
                  <p:oleObj name="Image" r:id="rId11" imgW="4571280" imgH="1688760" progId="Photoshop.Image.13">
                    <p:embed/>
                    <p:pic>
                      <p:nvPicPr>
                        <p:cNvPr id="0" name=""/>
                        <p:cNvPicPr/>
                        <p:nvPr/>
                      </p:nvPicPr>
                      <p:blipFill>
                        <a:blip r:embed="rId12"/>
                        <a:stretch>
                          <a:fillRect/>
                        </a:stretch>
                      </p:blipFill>
                      <p:spPr>
                        <a:xfrm>
                          <a:off x="46102925" y="4068480"/>
                          <a:ext cx="6955629" cy="2569718"/>
                        </a:xfrm>
                        <a:prstGeom prst="rect">
                          <a:avLst/>
                        </a:prstGeom>
                      </p:spPr>
                    </p:pic>
                  </p:oleObj>
                </mc:Fallback>
              </mc:AlternateContent>
            </a:graphicData>
          </a:graphic>
        </p:graphicFrame>
        <p:pic>
          <p:nvPicPr>
            <p:cNvPr id="57" name="Picture 56"/>
            <p:cNvPicPr>
              <a:picLocks noChangeAspect="1"/>
            </p:cNvPicPr>
            <p:nvPr userDrawn="1"/>
          </p:nvPicPr>
          <p:blipFill>
            <a:blip r:embed="rId13"/>
            <a:stretch>
              <a:fillRect/>
            </a:stretch>
          </p:blipFill>
          <p:spPr>
            <a:xfrm>
              <a:off x="44487207" y="9829102"/>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3673021171"/>
                </p:ext>
              </p:extLst>
            </p:nvPr>
          </p:nvGraphicFramePr>
          <p:xfrm>
            <a:off x="44620659" y="15799252"/>
            <a:ext cx="1482266" cy="992162"/>
          </p:xfrm>
          <a:graphic>
            <a:graphicData uri="http://schemas.openxmlformats.org/presentationml/2006/ole">
              <mc:AlternateContent xmlns:mc="http://schemas.openxmlformats.org/markup-compatibility/2006">
                <mc:Choice xmlns:v="urn:schemas-microsoft-com:vml" Requires="v">
                  <p:oleObj name="Image" r:id="rId14" imgW="1574280" imgH="1053720" progId="Photoshop.Image.13">
                    <p:embed/>
                  </p:oleObj>
                </mc:Choice>
                <mc:Fallback>
                  <p:oleObj name="Image" r:id="rId14" imgW="1574280" imgH="1053720" progId="Photoshop.Image.13">
                    <p:embed/>
                    <p:pic>
                      <p:nvPicPr>
                        <p:cNvPr id="0" name=""/>
                        <p:cNvPicPr/>
                        <p:nvPr/>
                      </p:nvPicPr>
                      <p:blipFill>
                        <a:blip r:embed="rId15"/>
                        <a:stretch>
                          <a:fillRect/>
                        </a:stretch>
                      </p:blipFill>
                      <p:spPr>
                        <a:xfrm>
                          <a:off x="44620659" y="15799252"/>
                          <a:ext cx="1482266" cy="992162"/>
                        </a:xfrm>
                        <a:prstGeom prst="rect">
                          <a:avLst/>
                        </a:prstGeom>
                      </p:spPr>
                    </p:pic>
                  </p:oleObj>
                </mc:Fallback>
              </mc:AlternateContent>
            </a:graphicData>
          </a:graphic>
        </p:graphicFrame>
        <p:grpSp>
          <p:nvGrpSpPr>
            <p:cNvPr id="59" name="Group 58"/>
            <p:cNvGrpSpPr/>
            <p:nvPr userDrawn="1"/>
          </p:nvGrpSpPr>
          <p:grpSpPr>
            <a:xfrm>
              <a:off x="44487207" y="35164894"/>
              <a:ext cx="10354213" cy="1265612"/>
              <a:chOff x="44200453" y="33317650"/>
              <a:chExt cx="9771399" cy="1090622"/>
            </a:xfrm>
          </p:grpSpPr>
          <p:sp>
            <p:nvSpPr>
              <p:cNvPr id="61" name="Rounded Rectangle 60"/>
              <p:cNvSpPr/>
              <p:nvPr userDrawn="1"/>
            </p:nvSpPr>
            <p:spPr>
              <a:xfrm>
                <a:off x="44200453" y="33317650"/>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6"/>
              </p:cNvPr>
              <p:cNvPicPr>
                <a:picLocks noChangeAspect="1" noChangeArrowheads="1"/>
              </p:cNvPicPr>
              <p:nvPr userDrawn="1"/>
            </p:nvPicPr>
            <p:blipFill>
              <a:blip r:embed="rId17" cstate="print"/>
              <a:srcRect/>
              <a:stretch>
                <a:fillRect/>
              </a:stretch>
            </p:blipFill>
            <p:spPr bwMode="auto">
              <a:xfrm>
                <a:off x="44326393" y="33415984"/>
                <a:ext cx="914401" cy="914399"/>
              </a:xfrm>
              <a:prstGeom prst="rect">
                <a:avLst/>
              </a:prstGeom>
              <a:noFill/>
              <a:ln>
                <a:noFill/>
              </a:ln>
            </p:spPr>
          </p:pic>
          <p:sp>
            <p:nvSpPr>
              <p:cNvPr id="63" name="TextBox 62"/>
              <p:cNvSpPr txBox="1"/>
              <p:nvPr userDrawn="1"/>
            </p:nvSpPr>
            <p:spPr>
              <a:xfrm>
                <a:off x="45300663" y="33507571"/>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479241" y="36784614"/>
              <a:ext cx="6870215" cy="1260334"/>
            </a:xfrm>
            <a:prstGeom prst="rect">
              <a:avLst/>
            </a:prstGeom>
            <a:noFill/>
          </p:spPr>
          <p:txBody>
            <a:bodyPr wrap="square" lIns="65304" tIns="32651" rIns="65304" bIns="32651" rtlCol="0">
              <a:spAutoFit/>
            </a:bodyPr>
            <a:lstStyle/>
            <a:p>
              <a:pPr marL="400050" indent="-400050">
                <a:lnSpc>
                  <a:spcPts val="2600"/>
                </a:lnSpc>
              </a:pPr>
              <a:r>
                <a:rPr lang="en-US" sz="2800" dirty="0">
                  <a:solidFill>
                    <a:schemeClr val="bg1"/>
                  </a:solidFill>
                </a:rPr>
                <a:t>© 2015</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400" dirty="0">
                  <a:solidFill>
                    <a:schemeClr val="bg1"/>
                  </a:solidFill>
                </a:rPr>
                <a:t>2117 Fourth Street ,</a:t>
              </a:r>
              <a:r>
                <a:rPr lang="en-US" sz="2400" baseline="0" dirty="0">
                  <a:solidFill>
                    <a:schemeClr val="bg1"/>
                  </a:solidFill>
                </a:rPr>
                <a:t> Unit C</a:t>
              </a:r>
            </a:p>
            <a:p>
              <a:pPr marL="400050" indent="0">
                <a:lnSpc>
                  <a:spcPts val="2600"/>
                </a:lnSpc>
              </a:pPr>
              <a:r>
                <a:rPr lang="en-US" sz="2400" baseline="0" dirty="0">
                  <a:solidFill>
                    <a:schemeClr val="bg1"/>
                  </a:solidFill>
                </a:rPr>
                <a:t>Berkeley CA </a:t>
              </a:r>
              <a:r>
                <a:rPr lang="en-US" sz="2000" baseline="0" dirty="0">
                  <a:solidFill>
                    <a:schemeClr val="bg1"/>
                  </a:solidFill>
                </a:rPr>
                <a:t>94710</a:t>
              </a:r>
              <a:br>
                <a:rPr lang="en-US" sz="2400" baseline="0" dirty="0">
                  <a:solidFill>
                    <a:schemeClr val="bg1"/>
                  </a:solidFill>
                </a:rPr>
              </a:br>
              <a:r>
                <a:rPr lang="en-US" sz="2400" b="1" baseline="0" dirty="0">
                  <a:solidFill>
                    <a:srgbClr val="FFFF00"/>
                  </a:solidFill>
                </a:rPr>
                <a:t>posterpresenter@gmail.com</a:t>
              </a:r>
              <a:endParaRPr lang="en-US" sz="2800" b="1" dirty="0">
                <a:solidFill>
                  <a:srgbClr val="FFFF00"/>
                </a:solidFill>
              </a:endParaRPr>
            </a:p>
          </p:txBody>
        </p:sp>
      </p:grpSp>
      <p:sp>
        <p:nvSpPr>
          <p:cNvPr id="36" name="Text Box 14"/>
          <p:cNvSpPr txBox="1">
            <a:spLocks noChangeArrowheads="1"/>
          </p:cNvSpPr>
          <p:nvPr userDrawn="1"/>
        </p:nvSpPr>
        <p:spPr bwMode="auto">
          <a:xfrm>
            <a:off x="1432294" y="41948434"/>
            <a:ext cx="2636977" cy="337227"/>
          </a:xfrm>
          <a:prstGeom prst="rect">
            <a:avLst/>
          </a:prstGeom>
          <a:noFill/>
          <a:ln w="9525">
            <a:noFill/>
            <a:miter lim="800000"/>
            <a:headEnd/>
            <a:tailEnd/>
          </a:ln>
          <a:effectLst/>
        </p:spPr>
        <p:txBody>
          <a:bodyPr wrap="square" lIns="89381" tIns="44682" rIns="89381" bIns="44682">
            <a:spAutoFit/>
          </a:bodyPr>
          <a:lstStyle/>
          <a:p>
            <a:pPr eaLnBrk="0" hangingPunct="0">
              <a:lnSpc>
                <a:spcPct val="65000"/>
              </a:lnSpc>
              <a:spcBef>
                <a:spcPct val="50000"/>
              </a:spcBef>
              <a:defRPr/>
            </a:pPr>
            <a:r>
              <a:rPr lang="en-US" sz="6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0275213" cy="5166360"/>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8" name="Rectangle 33"/>
          <p:cNvSpPr>
            <a:spLocks noChangeArrowheads="1"/>
          </p:cNvSpPr>
          <p:nvPr/>
        </p:nvSpPr>
        <p:spPr bwMode="auto">
          <a:xfrm>
            <a:off x="630735" y="6002905"/>
            <a:ext cx="29010460" cy="35802745"/>
          </a:xfrm>
          <a:prstGeom prst="roundRect">
            <a:avLst>
              <a:gd name="adj" fmla="val 2277"/>
            </a:avLst>
          </a:prstGeom>
          <a:gradFill flip="none" rotWithShape="1">
            <a:gsLst>
              <a:gs pos="0">
                <a:srgbClr val="CDD2DE"/>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501397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grpSp>
        <p:nvGrpSpPr>
          <p:cNvPr id="36" name="Group 35"/>
          <p:cNvGrpSpPr/>
          <p:nvPr userDrawn="1"/>
        </p:nvGrpSpPr>
        <p:grpSpPr>
          <a:xfrm>
            <a:off x="-12658121" y="-48127"/>
            <a:ext cx="12259293" cy="42851889"/>
            <a:chOff x="-11225189" y="-1"/>
            <a:chExt cx="11018865" cy="38516022"/>
          </a:xfrm>
        </p:grpSpPr>
        <p:sp>
          <p:nvSpPr>
            <p:cNvPr id="37" name="Rectangle 36"/>
            <p:cNvSpPr/>
            <p:nvPr/>
          </p:nvSpPr>
          <p:spPr>
            <a:xfrm>
              <a:off x="-11216136" y="-1"/>
              <a:ext cx="11009812" cy="3851602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a:solidFill>
                    <a:srgbClr val="FF0000"/>
                  </a:solidFill>
                  <a:latin typeface="Trebuchet MS" pitchFamily="34" charset="0"/>
                </a:rPr>
                <a:t>(—THIS SIDEBAR DOES NOT PRINT—)</a:t>
              </a:r>
              <a:endParaRPr lang="en-US" sz="4000" b="1" spc="600" dirty="0">
                <a:solidFill>
                  <a:schemeClr val="bg1"/>
                </a:solidFill>
                <a:latin typeface="Trebuchet MS" pitchFamily="34" charset="0"/>
              </a:endParaRPr>
            </a:p>
            <a:p>
              <a:pPr algn="ctr"/>
              <a:r>
                <a:rPr lang="en-US" sz="4800" b="1" spc="600" dirty="0">
                  <a:solidFill>
                    <a:schemeClr val="bg1"/>
                  </a:solidFill>
                  <a:latin typeface="Trebuchet MS" pitchFamily="34" charset="0"/>
                </a:rPr>
                <a:t>DESIGN</a:t>
              </a:r>
              <a:r>
                <a:rPr lang="en-US" sz="4800" b="1" spc="600" baseline="0" dirty="0">
                  <a:solidFill>
                    <a:schemeClr val="bg1"/>
                  </a:solidFill>
                  <a:latin typeface="Trebuchet MS" pitchFamily="34" charset="0"/>
                </a:rPr>
                <a:t> </a:t>
              </a:r>
              <a:r>
                <a:rPr lang="en-US" sz="4800" b="1" spc="600" dirty="0">
                  <a:solidFill>
                    <a:schemeClr val="bg1"/>
                  </a:solidFill>
                  <a:latin typeface="Trebuchet MS" pitchFamily="34" charset="0"/>
                </a:rPr>
                <a:t>GUIDE</a:t>
              </a:r>
            </a:p>
            <a:p>
              <a:pPr algn="ctr"/>
              <a:endParaRPr lang="en-US" sz="3600" b="1" dirty="0">
                <a:latin typeface="Trebuchet MS" pitchFamily="34" charset="0"/>
              </a:endParaRPr>
            </a:p>
            <a:p>
              <a:pPr defTabSz="3765639"/>
              <a:r>
                <a:rPr lang="en-US" sz="3600" i="0" dirty="0">
                  <a:latin typeface="Trebuchet MS" pitchFamily="34" charset="0"/>
                </a:rPr>
                <a:t>This PowerPoint</a:t>
              </a:r>
              <a:r>
                <a:rPr lang="en-US" sz="3600" i="0" baseline="0" dirty="0">
                  <a:latin typeface="Trebuchet MS" pitchFamily="34" charset="0"/>
                </a:rPr>
                <a:t> </a:t>
              </a:r>
              <a:r>
                <a:rPr lang="en-US" sz="3600" i="0" dirty="0">
                  <a:latin typeface="Trebuchet MS" pitchFamily="34" charset="0"/>
                </a:rPr>
                <a:t>2007 template produces</a:t>
              </a:r>
              <a:r>
                <a:rPr lang="en-US" sz="3600" i="0" baseline="0" dirty="0">
                  <a:latin typeface="Trebuchet MS" pitchFamily="34" charset="0"/>
                </a:rPr>
                <a:t> </a:t>
              </a:r>
              <a:r>
                <a:rPr lang="en-US" sz="3600" i="0" dirty="0">
                  <a:latin typeface="Trebuchet MS" pitchFamily="34" charset="0"/>
                </a:rPr>
                <a:t>an</a:t>
              </a:r>
              <a:r>
                <a:rPr lang="en-US" sz="3600" i="0" baseline="0" dirty="0">
                  <a:latin typeface="Trebuchet MS" pitchFamily="34" charset="0"/>
                </a:rPr>
                <a:t> A0</a:t>
              </a:r>
              <a:r>
                <a:rPr lang="en-US" sz="3600" i="0" dirty="0">
                  <a:latin typeface="Trebuchet MS" pitchFamily="34" charset="0"/>
                </a:rPr>
                <a:t> presentation poster. </a:t>
              </a:r>
              <a:r>
                <a:rPr lang="en-US" sz="3600" dirty="0">
                  <a:latin typeface="Trebuchet MS" pitchFamily="34" charset="0"/>
                </a:rPr>
                <a:t>You</a:t>
              </a:r>
              <a:r>
                <a:rPr lang="en-US" sz="3600" baseline="0" dirty="0">
                  <a:latin typeface="Trebuchet MS" pitchFamily="34" charset="0"/>
                </a:rPr>
                <a:t> can u</a:t>
              </a:r>
              <a:r>
                <a:rPr lang="en-US" sz="3600" dirty="0">
                  <a:latin typeface="Trebuchet MS" pitchFamily="34" charset="0"/>
                </a:rPr>
                <a:t>se</a:t>
              </a:r>
              <a:r>
                <a:rPr lang="en-US" sz="3600" baseline="0" dirty="0">
                  <a:latin typeface="Trebuchet MS" pitchFamily="34" charset="0"/>
                </a:rPr>
                <a:t> it to create your research poster and </a:t>
              </a:r>
              <a:r>
                <a:rPr lang="en-US" sz="3600" dirty="0">
                  <a:latin typeface="Trebuchet MS" pitchFamily="34" charset="0"/>
                </a:rPr>
                <a:t>save valuable time placing titles, subtitles,</a:t>
              </a:r>
              <a:r>
                <a:rPr lang="en-US" sz="3600" baseline="0" dirty="0">
                  <a:latin typeface="Trebuchet MS" pitchFamily="34" charset="0"/>
                </a:rPr>
                <a:t> text, and graphics</a:t>
              </a:r>
              <a:r>
                <a:rPr lang="en-US" sz="3600" dirty="0">
                  <a:latin typeface="Trebuchet MS" pitchFamily="34" charset="0"/>
                </a:rPr>
                <a:t>. </a:t>
              </a:r>
            </a:p>
            <a:p>
              <a:pPr defTabSz="3765639"/>
              <a:endParaRPr lang="en-US" sz="3600" dirty="0">
                <a:latin typeface="Trebuchet MS" pitchFamily="34" charset="0"/>
              </a:endParaRPr>
            </a:p>
            <a:p>
              <a:pPr defTabSz="4389219"/>
              <a:r>
                <a:rPr lang="en-US" sz="3600" dirty="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a:solidFill>
                    <a:srgbClr val="FFC000"/>
                  </a:solidFill>
                  <a:latin typeface="Trebuchet MS" pitchFamily="34" charset="0"/>
                </a:rPr>
                <a:t>PosterPresentations.com</a:t>
              </a:r>
              <a:r>
                <a:rPr lang="en-US" sz="3600" b="1" dirty="0">
                  <a:solidFill>
                    <a:schemeClr val="bg1"/>
                  </a:solidFill>
                  <a:latin typeface="Trebuchet MS" pitchFamily="34" charset="0"/>
                </a:rPr>
                <a:t> </a:t>
              </a:r>
              <a:r>
                <a:rPr lang="en-US" sz="3600" dirty="0">
                  <a:solidFill>
                    <a:schemeClr val="bg1"/>
                  </a:solidFill>
                  <a:latin typeface="Trebuchet MS" pitchFamily="34" charset="0"/>
                </a:rPr>
                <a:t>and click on HELP DESK.</a:t>
              </a:r>
            </a:p>
            <a:p>
              <a:pPr defTabSz="4389219"/>
              <a:endParaRPr lang="en-US" sz="3600" dirty="0">
                <a:latin typeface="Trebuchet MS" pitchFamily="34" charset="0"/>
              </a:endParaRPr>
            </a:p>
            <a:p>
              <a:pPr defTabSz="4389219"/>
              <a:r>
                <a:rPr lang="en-US" sz="3600" dirty="0">
                  <a:solidFill>
                    <a:schemeClr val="bg1"/>
                  </a:solidFill>
                  <a:latin typeface="Trebuchet MS" pitchFamily="34" charset="0"/>
                </a:rPr>
                <a:t>When</a:t>
              </a:r>
              <a:r>
                <a:rPr lang="en-US" sz="3600" baseline="0" dirty="0">
                  <a:solidFill>
                    <a:schemeClr val="bg1"/>
                  </a:solidFill>
                  <a:latin typeface="Trebuchet MS" pitchFamily="34" charset="0"/>
                </a:rPr>
                <a:t> you are ready to print your poster</a:t>
              </a:r>
              <a:r>
                <a:rPr lang="en-US" sz="3600" dirty="0">
                  <a:solidFill>
                    <a:schemeClr val="bg1"/>
                  </a:solidFill>
                  <a:latin typeface="Trebuchet MS" pitchFamily="34" charset="0"/>
                </a:rPr>
                <a:t>,</a:t>
              </a:r>
              <a:r>
                <a:rPr lang="en-US" sz="3600" baseline="0" dirty="0">
                  <a:solidFill>
                    <a:schemeClr val="bg1"/>
                  </a:solidFill>
                  <a:latin typeface="Trebuchet MS" pitchFamily="34" charset="0"/>
                </a:rPr>
                <a:t> go online to </a:t>
              </a:r>
              <a:r>
                <a:rPr lang="en-US" sz="3600" b="0" dirty="0">
                  <a:solidFill>
                    <a:schemeClr val="bg1"/>
                  </a:solidFill>
                  <a:latin typeface="Trebuchet MS" pitchFamily="34" charset="0"/>
                </a:rPr>
                <a:t>PosterPresentations.com</a:t>
              </a:r>
              <a:br>
                <a:rPr lang="en-US" sz="3600" dirty="0">
                  <a:solidFill>
                    <a:schemeClr val="bg1"/>
                  </a:solidFill>
                  <a:latin typeface="Trebuchet MS" pitchFamily="34" charset="0"/>
                </a:rPr>
              </a:br>
              <a:endParaRPr lang="en-US" sz="3600" dirty="0">
                <a:solidFill>
                  <a:schemeClr val="bg1"/>
                </a:solidFill>
                <a:latin typeface="Trebuchet MS" pitchFamily="34" charset="0"/>
              </a:endParaRPr>
            </a:p>
            <a:p>
              <a:pPr algn="l" defTabSz="3765639"/>
              <a:r>
                <a:rPr lang="en-US" sz="3600" b="0" dirty="0">
                  <a:solidFill>
                    <a:schemeClr val="bg1"/>
                  </a:solidFill>
                  <a:latin typeface="Trebuchet MS" pitchFamily="34" charset="0"/>
                </a:rPr>
                <a:t>Need</a:t>
              </a:r>
              <a:r>
                <a:rPr lang="en-US" sz="3600" b="0" baseline="0" dirty="0">
                  <a:solidFill>
                    <a:schemeClr val="bg1"/>
                  </a:solidFill>
                  <a:latin typeface="Trebuchet MS" pitchFamily="34" charset="0"/>
                </a:rPr>
                <a:t> assistance? Call us at </a:t>
              </a:r>
              <a:r>
                <a:rPr lang="en-US" sz="3600" b="0" dirty="0">
                  <a:solidFill>
                    <a:srgbClr val="FFC000"/>
                  </a:solidFill>
                  <a:latin typeface="Trebuchet MS" pitchFamily="34" charset="0"/>
                </a:rPr>
                <a:t>1.510.649.3001</a:t>
              </a:r>
            </a:p>
            <a:p>
              <a:pPr algn="l" defTabSz="3765639"/>
              <a:endParaRPr lang="en-US" sz="4400" b="1" dirty="0">
                <a:solidFill>
                  <a:srgbClr val="FFFF00"/>
                </a:solidFill>
                <a:latin typeface="Trebuchet MS" pitchFamily="34" charset="0"/>
              </a:endParaRPr>
            </a:p>
            <a:p>
              <a:pPr algn="ctr"/>
              <a:endParaRPr lang="en-US" sz="3200" b="1" dirty="0">
                <a:solidFill>
                  <a:schemeClr val="bg1"/>
                </a:solidFill>
                <a:latin typeface="Trebuchet MS" pitchFamily="34" charset="0"/>
              </a:endParaRPr>
            </a:p>
            <a:p>
              <a:pPr algn="ctr"/>
              <a:r>
                <a:rPr lang="en-US" sz="4800" b="1" spc="600" dirty="0">
                  <a:solidFill>
                    <a:schemeClr val="bg1"/>
                  </a:solidFill>
                  <a:latin typeface="Trebuchet MS" pitchFamily="34" charset="0"/>
                </a:rPr>
                <a:t>QUICK START</a:t>
              </a:r>
            </a:p>
            <a:p>
              <a:pPr algn="ctr"/>
              <a:endParaRPr lang="en-US" sz="4000" b="1"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Zoom in and out</a:t>
              </a:r>
            </a:p>
            <a:p>
              <a:pPr marL="2527300" indent="-650875" algn="l" defTabSz="850900">
                <a:tabLst/>
              </a:pPr>
              <a:r>
                <a:rPr lang="en-US" sz="3200" b="0" baseline="0" dirty="0">
                  <a:solidFill>
                    <a:schemeClr val="bg1"/>
                  </a:solidFill>
                  <a:latin typeface="Trebuchet MS" pitchFamily="34" charset="0"/>
                </a:rPr>
                <a:t>	</a:t>
              </a:r>
              <a:r>
                <a:rPr lang="en-US" sz="32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Title, Authors, and Affiliations</a:t>
              </a:r>
            </a:p>
            <a:p>
              <a:pPr algn="l"/>
              <a:r>
                <a:rPr lang="en-US" sz="3200" b="0" baseline="0" dirty="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a:solidFill>
                  <a:schemeClr val="bg1">
                    <a:lumMod val="75000"/>
                  </a:schemeClr>
                </a:solidFill>
                <a:latin typeface="Trebuchet MS" pitchFamily="34" charset="0"/>
              </a:endParaRPr>
            </a:p>
            <a:p>
              <a:pPr algn="l"/>
              <a:r>
                <a:rPr lang="en-US" sz="3200" b="1" spc="300" baseline="0" dirty="0">
                  <a:solidFill>
                    <a:srgbClr val="FFC000"/>
                  </a:solidFill>
                  <a:latin typeface="Trebuchet MS" pitchFamily="34" charset="0"/>
                </a:rPr>
                <a:t>TIP</a:t>
              </a:r>
              <a:r>
                <a:rPr lang="en-US" sz="3200" b="1" baseline="0" dirty="0">
                  <a:solidFill>
                    <a:srgbClr val="FFC000"/>
                  </a:solidFill>
                  <a:latin typeface="Trebuchet MS" pitchFamily="34" charset="0"/>
                </a:rPr>
                <a:t>: </a:t>
              </a:r>
              <a:r>
                <a:rPr lang="en-US" sz="3200" b="0" baseline="0" dirty="0">
                  <a:solidFill>
                    <a:schemeClr val="bg1">
                      <a:lumMod val="75000"/>
                    </a:schemeClr>
                  </a:solidFill>
                  <a:latin typeface="Trebuchet MS" pitchFamily="34" charset="0"/>
                </a:rPr>
                <a:t>The font size of your title should be bigger than your name(s) and institution name(s).</a:t>
              </a:r>
            </a:p>
            <a:p>
              <a:pPr algn="l"/>
              <a:br>
                <a:rPr lang="en-US" sz="3600" b="1" baseline="0" dirty="0">
                  <a:solidFill>
                    <a:schemeClr val="bg1"/>
                  </a:solidFill>
                  <a:latin typeface="Trebuchet MS" pitchFamily="34" charset="0"/>
                </a:rPr>
              </a:br>
              <a:endParaRPr lang="en-US" sz="3600" b="1" dirty="0">
                <a:solidFill>
                  <a:schemeClr val="bg1"/>
                </a:solidFill>
                <a:latin typeface="Trebuchet MS" pitchFamily="34" charset="0"/>
              </a:endParaRPr>
            </a:p>
            <a:p>
              <a:pPr algn="ctr"/>
              <a:endParaRPr lang="en-US" sz="3600" b="1" dirty="0">
                <a:solidFill>
                  <a:srgbClr val="FFC000"/>
                </a:solidFill>
                <a:latin typeface="Trebuchet MS" pitchFamily="34" charset="0"/>
              </a:endParaRPr>
            </a:p>
            <a:p>
              <a:pPr algn="ctr"/>
              <a:endParaRPr lang="en-US" sz="3600" b="1" dirty="0">
                <a:solidFill>
                  <a:srgbClr val="FFC000"/>
                </a:solidFill>
                <a:latin typeface="Trebuchet MS" pitchFamily="34" charset="0"/>
              </a:endParaRPr>
            </a:p>
            <a:p>
              <a:pPr algn="ctr"/>
              <a:r>
                <a:rPr lang="en-US" sz="4000" b="1" dirty="0">
                  <a:solidFill>
                    <a:srgbClr val="FFC000"/>
                  </a:solidFill>
                  <a:latin typeface="Trebuchet MS" pitchFamily="34" charset="0"/>
                </a:rPr>
                <a:t>Adding Logos</a:t>
              </a:r>
              <a:r>
                <a:rPr lang="en-US" sz="4000" b="1" baseline="0" dirty="0">
                  <a:solidFill>
                    <a:srgbClr val="FFC000"/>
                  </a:solidFill>
                  <a:latin typeface="Trebuchet MS" pitchFamily="34" charset="0"/>
                </a:rPr>
                <a:t> / Seals</a:t>
              </a:r>
            </a:p>
            <a:p>
              <a:pPr algn="l"/>
              <a:r>
                <a:rPr lang="en-US" sz="32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a:solidFill>
                  <a:schemeClr val="bg1">
                    <a:lumMod val="75000"/>
                  </a:schemeClr>
                </a:solidFill>
                <a:latin typeface="Trebuchet MS" pitchFamily="34" charset="0"/>
              </a:endParaRPr>
            </a:p>
            <a:p>
              <a:pPr algn="l"/>
              <a:r>
                <a:rPr lang="en-US" sz="3200" b="1" spc="300" baseline="0" dirty="0">
                  <a:solidFill>
                    <a:srgbClr val="FFC000"/>
                  </a:solidFill>
                  <a:latin typeface="Trebuchet MS" pitchFamily="34" charset="0"/>
                </a:rPr>
                <a:t>TIP:</a:t>
              </a:r>
              <a:r>
                <a:rPr lang="en-US" sz="3200" b="1" spc="0" baseline="0" dirty="0">
                  <a:solidFill>
                    <a:srgbClr val="FFC000"/>
                  </a:solidFill>
                  <a:latin typeface="Trebuchet MS" pitchFamily="34" charset="0"/>
                </a:rPr>
                <a:t> </a:t>
              </a:r>
              <a:r>
                <a:rPr lang="en-US" sz="3200" b="0" baseline="0" dirty="0">
                  <a:solidFill>
                    <a:schemeClr val="bg1">
                      <a:lumMod val="75000"/>
                    </a:schemeClr>
                  </a:solidFill>
                  <a:latin typeface="Trebuchet MS" pitchFamily="34" charset="0"/>
                </a:rPr>
                <a:t>See if your school’s logo is available on our free poster templates page.</a:t>
              </a:r>
            </a:p>
            <a:p>
              <a:pPr algn="l"/>
              <a:endParaRPr lang="en-US" sz="3200" b="0" baseline="0" dirty="0">
                <a:latin typeface="Trebuchet MS" pitchFamily="34" charset="0"/>
              </a:endParaRPr>
            </a:p>
            <a:p>
              <a:pPr algn="ctr"/>
              <a:r>
                <a:rPr lang="en-US" sz="4000" b="1" baseline="0" dirty="0">
                  <a:solidFill>
                    <a:srgbClr val="FFC000"/>
                  </a:solidFill>
                  <a:latin typeface="Trebuchet MS" pitchFamily="34" charset="0"/>
                </a:rPr>
                <a:t>Photographs / Graphics</a:t>
              </a:r>
            </a:p>
            <a:p>
              <a:pPr algn="l" defTabSz="977900"/>
              <a:r>
                <a:rPr lang="en-US" sz="32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a:solidFill>
                    <a:schemeClr val="bg1">
                      <a:lumMod val="75000"/>
                    </a:schemeClr>
                  </a:solidFill>
                  <a:latin typeface="Trebuchet MS" pitchFamily="34" charset="0"/>
                </a:rPr>
                <a:t>disproportionally.</a:t>
              </a:r>
            </a:p>
            <a:p>
              <a:pPr algn="l" defTabSz="977900"/>
              <a:endParaRPr lang="en-US" sz="3200" b="0" baseline="0" dirty="0">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r>
                <a:rPr lang="en-US" sz="4000" b="1" baseline="0" dirty="0">
                  <a:solidFill>
                    <a:srgbClr val="FFC000"/>
                  </a:solidFill>
                  <a:latin typeface="Trebuchet MS" pitchFamily="34" charset="0"/>
                </a:rPr>
                <a:t>Image Quality Check</a:t>
              </a:r>
            </a:p>
            <a:p>
              <a:pPr lvl="0" algn="l" defTabSz="977900"/>
              <a:r>
                <a:rPr lang="en-US" sz="3200" b="0" baseline="0" dirty="0">
                  <a:solidFill>
                    <a:schemeClr val="bg1">
                      <a:lumMod val="75000"/>
                    </a:schemeClr>
                  </a:solidFill>
                  <a:latin typeface="Trebuchet MS" pitchFamily="34" charset="0"/>
                </a:rPr>
                <a:t>Zoom in and look at your images at 100% magnification. If they look good they will print well. </a:t>
              </a:r>
              <a:endParaRPr lang="en-US" sz="3600" b="0" dirty="0">
                <a:latin typeface="Trebuchet MS" pitchFamily="34" charset="0"/>
              </a:endParaRPr>
            </a:p>
          </p:txBody>
        </p:sp>
        <p:cxnSp>
          <p:nvCxnSpPr>
            <p:cNvPr id="38" name="Straight Connector 37"/>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3"/>
            <a:stretch>
              <a:fillRect/>
            </a:stretch>
          </p:blipFill>
          <p:spPr>
            <a:xfrm>
              <a:off x="-10479105" y="12472417"/>
              <a:ext cx="1597666" cy="1201935"/>
            </a:xfrm>
            <a:prstGeom prst="rect">
              <a:avLst/>
            </a:prstGeom>
          </p:spPr>
        </p:pic>
        <p:pic>
          <p:nvPicPr>
            <p:cNvPr id="40" name="Picture 39"/>
            <p:cNvPicPr>
              <a:picLocks noChangeAspect="1"/>
            </p:cNvPicPr>
            <p:nvPr userDrawn="1"/>
          </p:nvPicPr>
          <p:blipFill>
            <a:blip r:embed="rId4"/>
            <a:stretch>
              <a:fillRect/>
            </a:stretch>
          </p:blipFill>
          <p:spPr>
            <a:xfrm>
              <a:off x="-10732765" y="19116994"/>
              <a:ext cx="9986808" cy="1053596"/>
            </a:xfrm>
            <a:prstGeom prst="rect">
              <a:avLst/>
            </a:prstGeom>
          </p:spPr>
        </p:pic>
        <p:grpSp>
          <p:nvGrpSpPr>
            <p:cNvPr id="41" name="Group 40"/>
            <p:cNvGrpSpPr/>
            <p:nvPr userDrawn="1"/>
          </p:nvGrpSpPr>
          <p:grpSpPr>
            <a:xfrm>
              <a:off x="-9744993" y="29384977"/>
              <a:ext cx="7531182" cy="2202634"/>
              <a:chOff x="-4470427" y="13701622"/>
              <a:chExt cx="3470785" cy="1011982"/>
            </a:xfrm>
          </p:grpSpPr>
          <p:grpSp>
            <p:nvGrpSpPr>
              <p:cNvPr id="49" name="Group 48"/>
              <p:cNvGrpSpPr/>
              <p:nvPr userDrawn="1"/>
            </p:nvGrpSpPr>
            <p:grpSpPr>
              <a:xfrm>
                <a:off x="-2783495" y="13745853"/>
                <a:ext cx="624431" cy="898924"/>
                <a:chOff x="-3958697" y="14964973"/>
                <a:chExt cx="779338" cy="1288152"/>
              </a:xfrm>
            </p:grpSpPr>
            <p:pic>
              <p:nvPicPr>
                <p:cNvPr id="70" name="Picture 69"/>
                <p:cNvPicPr>
                  <a:picLocks noChangeAspect="1"/>
                </p:cNvPicPr>
                <p:nvPr userDrawn="1"/>
              </p:nvPicPr>
              <p:blipFill>
                <a:blip r:embed="rId5"/>
                <a:stretch>
                  <a:fillRect/>
                </a:stretch>
              </p:blipFill>
              <p:spPr>
                <a:xfrm>
                  <a:off x="-3948160" y="14964973"/>
                  <a:ext cx="768801" cy="1090857"/>
                </a:xfrm>
                <a:prstGeom prst="rect">
                  <a:avLst/>
                </a:prstGeom>
              </p:spPr>
            </p:pic>
            <p:sp>
              <p:nvSpPr>
                <p:cNvPr id="71" name="TextBox 70"/>
                <p:cNvSpPr txBox="1"/>
                <p:nvPr userDrawn="1"/>
              </p:nvSpPr>
              <p:spPr>
                <a:xfrm>
                  <a:off x="-3958697" y="15961716"/>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a:solidFill>
                        <a:schemeClr val="tx1"/>
                      </a:solidFill>
                    </a:rPr>
                    <a:t>ORIGINAL</a:t>
                  </a:r>
                </a:p>
              </p:txBody>
            </p:sp>
          </p:grpSp>
          <p:grpSp>
            <p:nvGrpSpPr>
              <p:cNvPr id="65" name="Group 64"/>
              <p:cNvGrpSpPr/>
              <p:nvPr userDrawn="1"/>
            </p:nvGrpSpPr>
            <p:grpSpPr>
              <a:xfrm>
                <a:off x="-2033159" y="13745867"/>
                <a:ext cx="1033517" cy="898915"/>
                <a:chOff x="-2921738" y="14889872"/>
                <a:chExt cx="1420279" cy="1235304"/>
              </a:xfrm>
            </p:grpSpPr>
            <p:pic>
              <p:nvPicPr>
                <p:cNvPr id="68" name="Picture 67"/>
                <p:cNvPicPr>
                  <a:picLocks noChangeAspect="1"/>
                </p:cNvPicPr>
                <p:nvPr userDrawn="1"/>
              </p:nvPicPr>
              <p:blipFill>
                <a:blip r:embed="rId5"/>
                <a:stretch>
                  <a:fillRect/>
                </a:stretch>
              </p:blipFill>
              <p:spPr>
                <a:xfrm>
                  <a:off x="-2921738" y="14889872"/>
                  <a:ext cx="1420279" cy="1029694"/>
                </a:xfrm>
                <a:prstGeom prst="rect">
                  <a:avLst/>
                </a:prstGeom>
              </p:spPr>
            </p:pic>
            <p:sp>
              <p:nvSpPr>
                <p:cNvPr id="69" name="TextBox 68"/>
                <p:cNvSpPr txBox="1"/>
                <p:nvPr userDrawn="1"/>
              </p:nvSpPr>
              <p:spPr>
                <a:xfrm>
                  <a:off x="-2918991" y="15845720"/>
                  <a:ext cx="1417532" cy="279456"/>
                </a:xfrm>
                <a:prstGeom prst="rect">
                  <a:avLst/>
                </a:prstGeom>
                <a:solidFill>
                  <a:srgbClr val="FF0000"/>
                </a:solidFill>
              </p:spPr>
              <p:txBody>
                <a:bodyPr wrap="square" lIns="457200" tIns="91440" rIns="457200" bIns="91440" rtlCol="0">
                  <a:spAutoFit/>
                </a:bodyPr>
                <a:lstStyle/>
                <a:p>
                  <a:pPr algn="ctr"/>
                  <a:r>
                    <a:rPr lang="en-US" sz="2000" b="1" dirty="0">
                      <a:solidFill>
                        <a:schemeClr val="bg1"/>
                      </a:solidFill>
                    </a:rPr>
                    <a:t>DISTORTED</a:t>
                  </a:r>
                  <a:endParaRPr lang="en-US" sz="900" b="1" dirty="0">
                    <a:solidFill>
                      <a:schemeClr val="bg1"/>
                    </a:solidFill>
                  </a:endParaRPr>
                </a:p>
              </p:txBody>
            </p:sp>
          </p:grpSp>
          <p:pic>
            <p:nvPicPr>
              <p:cNvPr id="66" name="Picture 65"/>
              <p:cNvPicPr>
                <a:picLocks noChangeAspect="1"/>
              </p:cNvPicPr>
              <p:nvPr userDrawn="1"/>
            </p:nvPicPr>
            <p:blipFill>
              <a:blip r:embed="rId6"/>
              <a:stretch>
                <a:fillRect/>
              </a:stretch>
            </p:blipFill>
            <p:spPr>
              <a:xfrm>
                <a:off x="-4470427" y="13701622"/>
                <a:ext cx="1098742" cy="847761"/>
              </a:xfrm>
              <a:prstGeom prst="rect">
                <a:avLst/>
              </a:prstGeom>
            </p:spPr>
          </p:pic>
          <p:sp>
            <p:nvSpPr>
              <p:cNvPr id="67" name="TextBox 66"/>
              <p:cNvSpPr txBox="1"/>
              <p:nvPr userDrawn="1"/>
            </p:nvSpPr>
            <p:spPr>
              <a:xfrm>
                <a:off x="-4440600" y="14388371"/>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42" name="Group 41"/>
            <p:cNvGrpSpPr/>
            <p:nvPr userDrawn="1"/>
          </p:nvGrpSpPr>
          <p:grpSpPr>
            <a:xfrm>
              <a:off x="-10573702" y="34554904"/>
              <a:ext cx="9344084" cy="2526502"/>
              <a:chOff x="-4835604" y="15859915"/>
              <a:chExt cx="4306270" cy="1160780"/>
            </a:xfrm>
          </p:grpSpPr>
          <p:graphicFrame>
            <p:nvGraphicFramePr>
              <p:cNvPr id="43" name="Object 42"/>
              <p:cNvGraphicFramePr>
                <a:graphicFrameLocks noChangeAspect="1"/>
              </p:cNvGraphicFramePr>
              <p:nvPr userDrawn="1">
                <p:extLst>
                  <p:ext uri="{D42A27DB-BD31-4B8C-83A1-F6EECF244321}">
                    <p14:modId xmlns:p14="http://schemas.microsoft.com/office/powerpoint/2010/main" val="3865782997"/>
                  </p:ext>
                </p:extLst>
              </p:nvPr>
            </p:nvGraphicFramePr>
            <p:xfrm>
              <a:off x="-4649322" y="15859915"/>
              <a:ext cx="1828800" cy="1117600"/>
            </p:xfrm>
            <a:graphic>
              <a:graphicData uri="http://schemas.openxmlformats.org/presentationml/2006/ole">
                <mc:AlternateContent xmlns:mc="http://schemas.openxmlformats.org/markup-compatibility/2006">
                  <mc:Choice xmlns:v="urn:schemas-microsoft-com:vml" Requires="v">
                    <p:oleObj name="Image" r:id="rId7" imgW="1828440" imgH="1117440" progId="Photoshop.Image.13">
                      <p:embed/>
                    </p:oleObj>
                  </mc:Choice>
                  <mc:Fallback>
                    <p:oleObj name="Image" r:id="rId7" imgW="1828440" imgH="1117440" progId="Photoshop.Image.13">
                      <p:embed/>
                      <p:pic>
                        <p:nvPicPr>
                          <p:cNvPr id="0" name=""/>
                          <p:cNvPicPr/>
                          <p:nvPr/>
                        </p:nvPicPr>
                        <p:blipFill>
                          <a:blip r:embed="rId8"/>
                          <a:stretch>
                            <a:fillRect/>
                          </a:stretch>
                        </p:blipFill>
                        <p:spPr>
                          <a:xfrm>
                            <a:off x="-4649322" y="15859915"/>
                            <a:ext cx="1828800" cy="1117600"/>
                          </a:xfrm>
                          <a:prstGeom prst="rect">
                            <a:avLst/>
                          </a:prstGeom>
                        </p:spPr>
                      </p:pic>
                    </p:oleObj>
                  </mc:Fallback>
                </mc:AlternateContent>
              </a:graphicData>
            </a:graphic>
          </p:graphicFrame>
          <p:graphicFrame>
            <p:nvGraphicFramePr>
              <p:cNvPr id="44" name="Object 43"/>
              <p:cNvGraphicFramePr>
                <a:graphicFrameLocks noChangeAspect="1"/>
              </p:cNvGraphicFramePr>
              <p:nvPr userDrawn="1">
                <p:extLst>
                  <p:ext uri="{D42A27DB-BD31-4B8C-83A1-F6EECF244321}">
                    <p14:modId xmlns:p14="http://schemas.microsoft.com/office/powerpoint/2010/main" val="1762727889"/>
                  </p:ext>
                </p:extLst>
              </p:nvPr>
            </p:nvGraphicFramePr>
            <p:xfrm>
              <a:off x="-2572617" y="15863608"/>
              <a:ext cx="1828800" cy="1117600"/>
            </p:xfrm>
            <a:graphic>
              <a:graphicData uri="http://schemas.openxmlformats.org/presentationml/2006/ole">
                <mc:AlternateContent xmlns:mc="http://schemas.openxmlformats.org/markup-compatibility/2006">
                  <mc:Choice xmlns:v="urn:schemas-microsoft-com:vml" Requires="v">
                    <p:oleObj name="Image" r:id="rId9" imgW="1828440" imgH="1117440" progId="Photoshop.Image.13">
                      <p:embed/>
                    </p:oleObj>
                  </mc:Choice>
                  <mc:Fallback>
                    <p:oleObj name="Image" r:id="rId9" imgW="1828440" imgH="1117440" progId="Photoshop.Image.13">
                      <p:embed/>
                      <p:pic>
                        <p:nvPicPr>
                          <p:cNvPr id="0" name=""/>
                          <p:cNvPicPr/>
                          <p:nvPr/>
                        </p:nvPicPr>
                        <p:blipFill>
                          <a:blip r:embed="rId10"/>
                          <a:stretch>
                            <a:fillRect/>
                          </a:stretch>
                        </p:blipFill>
                        <p:spPr>
                          <a:xfrm>
                            <a:off x="-2572617" y="15863608"/>
                            <a:ext cx="1828800" cy="1117600"/>
                          </a:xfrm>
                          <a:prstGeom prst="rect">
                            <a:avLst/>
                          </a:prstGeom>
                        </p:spPr>
                      </p:pic>
                    </p:oleObj>
                  </mc:Fallback>
                </mc:AlternateContent>
              </a:graphicData>
            </a:graphic>
          </p:graphicFrame>
          <p:sp>
            <p:nvSpPr>
              <p:cNvPr id="46" name="TextBox 45"/>
              <p:cNvSpPr txBox="1"/>
              <p:nvPr userDrawn="1"/>
            </p:nvSpPr>
            <p:spPr>
              <a:xfrm rot="16200000">
                <a:off x="-5311537" y="16369501"/>
                <a:ext cx="1117601" cy="165735"/>
              </a:xfrm>
              <a:prstGeom prst="rect">
                <a:avLst/>
              </a:prstGeom>
              <a:noFill/>
            </p:spPr>
            <p:txBody>
              <a:bodyPr wrap="square" lIns="91440" tIns="91440" rIns="91440" bIns="0" rtlCol="0">
                <a:spAutoFit/>
              </a:bodyPr>
              <a:lstStyle/>
              <a:p>
                <a:pPr algn="ctr"/>
                <a:r>
                  <a:rPr lang="en-US" sz="2000" dirty="0">
                    <a:solidFill>
                      <a:srgbClr val="92D050"/>
                    </a:solidFill>
                  </a:rPr>
                  <a:t>Good</a:t>
                </a:r>
                <a:r>
                  <a:rPr lang="en-US" sz="2000" baseline="0" dirty="0">
                    <a:solidFill>
                      <a:srgbClr val="92D050"/>
                    </a:solidFill>
                  </a:rPr>
                  <a:t> </a:t>
                </a:r>
                <a:r>
                  <a:rPr lang="en-US" sz="2000" baseline="0" dirty="0">
                    <a:solidFill>
                      <a:schemeClr val="bg1"/>
                    </a:solidFill>
                  </a:rPr>
                  <a:t>printing quality</a:t>
                </a:r>
                <a:endParaRPr lang="en-US" sz="2000" dirty="0">
                  <a:solidFill>
                    <a:schemeClr val="bg1"/>
                  </a:solidFill>
                </a:endParaRPr>
              </a:p>
            </p:txBody>
          </p:sp>
          <p:sp>
            <p:nvSpPr>
              <p:cNvPr id="47" name="TextBox 46"/>
              <p:cNvSpPr txBox="1"/>
              <p:nvPr userDrawn="1"/>
            </p:nvSpPr>
            <p:spPr>
              <a:xfrm rot="16200000">
                <a:off x="-1171002" y="16379027"/>
                <a:ext cx="1117601" cy="165735"/>
              </a:xfrm>
              <a:prstGeom prst="rect">
                <a:avLst/>
              </a:prstGeom>
              <a:noFill/>
            </p:spPr>
            <p:txBody>
              <a:bodyPr wrap="square" lIns="91440" tIns="91440" rIns="91440" bIns="0" rtlCol="0">
                <a:spAutoFit/>
              </a:bodyPr>
              <a:lstStyle/>
              <a:p>
                <a:pPr algn="ctr"/>
                <a:r>
                  <a:rPr lang="en-US" sz="2000" dirty="0">
                    <a:solidFill>
                      <a:srgbClr val="FF0000"/>
                    </a:solidFill>
                  </a:rPr>
                  <a:t>Bad </a:t>
                </a:r>
                <a:r>
                  <a:rPr lang="en-US" sz="2000" dirty="0">
                    <a:solidFill>
                      <a:schemeClr val="bg1"/>
                    </a:solidFill>
                  </a:rPr>
                  <a:t>printing quality</a:t>
                </a:r>
              </a:p>
            </p:txBody>
          </p:sp>
        </p:grpSp>
      </p:grpSp>
      <p:grpSp>
        <p:nvGrpSpPr>
          <p:cNvPr id="82" name="Group 81"/>
          <p:cNvGrpSpPr/>
          <p:nvPr userDrawn="1"/>
        </p:nvGrpSpPr>
        <p:grpSpPr>
          <a:xfrm>
            <a:off x="30676632" y="0"/>
            <a:ext cx="12284832" cy="42803763"/>
            <a:chOff x="44157839" y="-55065"/>
            <a:chExt cx="11062139" cy="38543561"/>
          </a:xfrm>
        </p:grpSpPr>
        <p:sp>
          <p:nvSpPr>
            <p:cNvPr id="83" name="Rectangle 82"/>
            <p:cNvSpPr/>
            <p:nvPr userDrawn="1"/>
          </p:nvSpPr>
          <p:spPr>
            <a:xfrm>
              <a:off x="44157839" y="-55065"/>
              <a:ext cx="11062139" cy="3854356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a:solidFill>
                    <a:schemeClr val="bg1"/>
                  </a:solidFill>
                  <a:latin typeface="Trebuchet MS" pitchFamily="34" charset="0"/>
                </a:rPr>
                <a:t>QUICK START (cont.)</a:t>
              </a:r>
            </a:p>
            <a:p>
              <a:pPr algn="ctr"/>
              <a:endParaRPr lang="en-US" sz="4400" b="1"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r>
                <a:rPr lang="en-US" sz="32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a:solidFill>
                  <a:schemeClr val="bg1">
                    <a:lumMod val="75000"/>
                  </a:schemeClr>
                </a:solidFill>
                <a:latin typeface="Trebuchet MS" pitchFamily="34" charset="0"/>
              </a:endParaRPr>
            </a:p>
            <a:p>
              <a:pPr algn="ctr"/>
              <a:r>
                <a:rPr lang="en-US" sz="4000" b="1" baseline="0" dirty="0">
                  <a:solidFill>
                    <a:srgbClr val="FFC000"/>
                  </a:solidFill>
                  <a:latin typeface="Trebuchet MS" pitchFamily="34" charset="0"/>
                </a:rPr>
                <a:t>How to add Text</a:t>
              </a:r>
            </a:p>
            <a:p>
              <a:pPr marL="3429000" lvl="2" indent="0" algn="l" defTabSz="114300"/>
              <a:r>
                <a:rPr lang="en-US" sz="32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a:solidFill>
                    <a:schemeClr val="bg1">
                      <a:lumMod val="75000"/>
                    </a:schemeClr>
                  </a:solidFill>
                  <a:latin typeface="Trebuchet MS" pitchFamily="34" charset="0"/>
                </a:rPr>
                <a:t> </a:t>
              </a:r>
              <a:r>
                <a:rPr kumimoji="0" lang="en-US" sz="40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a:solidFill>
                  <a:schemeClr val="bg1">
                    <a:lumMod val="75000"/>
                  </a:schemeClr>
                </a:solidFill>
                <a:latin typeface="Trebuchet MS" pitchFamily="34" charset="0"/>
              </a:endParaRPr>
            </a:p>
            <a:p>
              <a:pPr marL="1518341" lvl="2" indent="0" algn="l" defTabSz="114300"/>
              <a:endParaRPr lang="en-US" sz="3200" b="0" baseline="0" dirty="0">
                <a:solidFill>
                  <a:schemeClr val="bg1">
                    <a:lumMod val="75000"/>
                  </a:schemeClr>
                </a:solidFill>
                <a:latin typeface="Trebuchet MS" pitchFamily="34" charset="0"/>
              </a:endParaRPr>
            </a:p>
            <a:p>
              <a:pPr algn="ctr"/>
              <a:r>
                <a:rPr lang="en-US" sz="4000" b="1" baseline="0" dirty="0">
                  <a:solidFill>
                    <a:srgbClr val="FFC000"/>
                  </a:solidFill>
                  <a:latin typeface="Trebuchet MS" pitchFamily="34" charset="0"/>
                </a:rPr>
                <a:t>How to add Tables</a:t>
              </a:r>
            </a:p>
            <a:p>
              <a:pPr marL="2000250" lvl="1" indent="0" algn="l" defTabSz="114300"/>
              <a:r>
                <a:rPr lang="en-US" sz="32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84" name="Object 83"/>
            <p:cNvGraphicFramePr>
              <a:graphicFrameLocks noChangeAspect="1"/>
            </p:cNvGraphicFramePr>
            <p:nvPr userDrawn="1">
              <p:extLst>
                <p:ext uri="{D42A27DB-BD31-4B8C-83A1-F6EECF244321}">
                  <p14:modId xmlns:p14="http://schemas.microsoft.com/office/powerpoint/2010/main" val="3842880063"/>
                </p:ext>
              </p:extLst>
            </p:nvPr>
          </p:nvGraphicFramePr>
          <p:xfrm>
            <a:off x="46102925" y="4068480"/>
            <a:ext cx="6955629" cy="2569718"/>
          </p:xfrm>
          <a:graphic>
            <a:graphicData uri="http://schemas.openxmlformats.org/presentationml/2006/ole">
              <mc:AlternateContent xmlns:mc="http://schemas.openxmlformats.org/markup-compatibility/2006">
                <mc:Choice xmlns:v="urn:schemas-microsoft-com:vml" Requires="v">
                  <p:oleObj name="Image" r:id="rId11" imgW="4571280" imgH="1688760" progId="Photoshop.Image.13">
                    <p:embed/>
                  </p:oleObj>
                </mc:Choice>
                <mc:Fallback>
                  <p:oleObj name="Image" r:id="rId11" imgW="4571280" imgH="1688760" progId="Photoshop.Image.13">
                    <p:embed/>
                    <p:pic>
                      <p:nvPicPr>
                        <p:cNvPr id="0" name=""/>
                        <p:cNvPicPr/>
                        <p:nvPr/>
                      </p:nvPicPr>
                      <p:blipFill>
                        <a:blip r:embed="rId12"/>
                        <a:stretch>
                          <a:fillRect/>
                        </a:stretch>
                      </p:blipFill>
                      <p:spPr>
                        <a:xfrm>
                          <a:off x="46102925" y="4068480"/>
                          <a:ext cx="6955629" cy="2569718"/>
                        </a:xfrm>
                        <a:prstGeom prst="rect">
                          <a:avLst/>
                        </a:prstGeom>
                      </p:spPr>
                    </p:pic>
                  </p:oleObj>
                </mc:Fallback>
              </mc:AlternateContent>
            </a:graphicData>
          </a:graphic>
        </p:graphicFrame>
        <p:pic>
          <p:nvPicPr>
            <p:cNvPr id="85" name="Picture 84"/>
            <p:cNvPicPr>
              <a:picLocks noChangeAspect="1"/>
            </p:cNvPicPr>
            <p:nvPr userDrawn="1"/>
          </p:nvPicPr>
          <p:blipFill>
            <a:blip r:embed="rId13"/>
            <a:stretch>
              <a:fillRect/>
            </a:stretch>
          </p:blipFill>
          <p:spPr>
            <a:xfrm>
              <a:off x="44487207" y="9829102"/>
              <a:ext cx="2969584" cy="1370577"/>
            </a:xfrm>
            <a:prstGeom prst="rect">
              <a:avLst/>
            </a:prstGeom>
            <a:ln>
              <a:noFill/>
            </a:ln>
          </p:spPr>
        </p:pic>
        <p:graphicFrame>
          <p:nvGraphicFramePr>
            <p:cNvPr id="86" name="Object 85"/>
            <p:cNvGraphicFramePr>
              <a:graphicFrameLocks noChangeAspect="1"/>
            </p:cNvGraphicFramePr>
            <p:nvPr userDrawn="1">
              <p:extLst>
                <p:ext uri="{D42A27DB-BD31-4B8C-83A1-F6EECF244321}">
                  <p14:modId xmlns:p14="http://schemas.microsoft.com/office/powerpoint/2010/main" val="2925422147"/>
                </p:ext>
              </p:extLst>
            </p:nvPr>
          </p:nvGraphicFramePr>
          <p:xfrm>
            <a:off x="44620659" y="15799252"/>
            <a:ext cx="1482266" cy="992162"/>
          </p:xfrm>
          <a:graphic>
            <a:graphicData uri="http://schemas.openxmlformats.org/presentationml/2006/ole">
              <mc:AlternateContent xmlns:mc="http://schemas.openxmlformats.org/markup-compatibility/2006">
                <mc:Choice xmlns:v="urn:schemas-microsoft-com:vml" Requires="v">
                  <p:oleObj name="Image" r:id="rId14" imgW="1574280" imgH="1053720" progId="Photoshop.Image.13">
                    <p:embed/>
                  </p:oleObj>
                </mc:Choice>
                <mc:Fallback>
                  <p:oleObj name="Image" r:id="rId14" imgW="1574280" imgH="1053720" progId="Photoshop.Image.13">
                    <p:embed/>
                    <p:pic>
                      <p:nvPicPr>
                        <p:cNvPr id="0" name=""/>
                        <p:cNvPicPr/>
                        <p:nvPr/>
                      </p:nvPicPr>
                      <p:blipFill>
                        <a:blip r:embed="rId15"/>
                        <a:stretch>
                          <a:fillRect/>
                        </a:stretch>
                      </p:blipFill>
                      <p:spPr>
                        <a:xfrm>
                          <a:off x="44620659" y="15799252"/>
                          <a:ext cx="1482266" cy="992162"/>
                        </a:xfrm>
                        <a:prstGeom prst="rect">
                          <a:avLst/>
                        </a:prstGeom>
                      </p:spPr>
                    </p:pic>
                  </p:oleObj>
                </mc:Fallback>
              </mc:AlternateContent>
            </a:graphicData>
          </a:graphic>
        </p:graphicFrame>
        <p:grpSp>
          <p:nvGrpSpPr>
            <p:cNvPr id="87" name="Group 86"/>
            <p:cNvGrpSpPr/>
            <p:nvPr userDrawn="1"/>
          </p:nvGrpSpPr>
          <p:grpSpPr>
            <a:xfrm>
              <a:off x="44487207" y="35164894"/>
              <a:ext cx="10354213" cy="1265612"/>
              <a:chOff x="44200453" y="33317650"/>
              <a:chExt cx="9771399" cy="1090622"/>
            </a:xfrm>
          </p:grpSpPr>
          <p:sp>
            <p:nvSpPr>
              <p:cNvPr id="89" name="Rounded Rectangle 88"/>
              <p:cNvSpPr/>
              <p:nvPr userDrawn="1"/>
            </p:nvSpPr>
            <p:spPr>
              <a:xfrm>
                <a:off x="44200453" y="33317650"/>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0" name="Picture 7" descr="http://t2.gstatic.com/images?q=tbn:ANd9GcR4APHC6TT9w54M2zn_pvCiBxUNcspYPoVxirLRphBoJabfSvu7zw">
                <a:hlinkClick r:id="rId16"/>
              </p:cNvPr>
              <p:cNvPicPr>
                <a:picLocks noChangeAspect="1" noChangeArrowheads="1"/>
              </p:cNvPicPr>
              <p:nvPr userDrawn="1"/>
            </p:nvPicPr>
            <p:blipFill>
              <a:blip r:embed="rId17" cstate="print"/>
              <a:srcRect/>
              <a:stretch>
                <a:fillRect/>
              </a:stretch>
            </p:blipFill>
            <p:spPr bwMode="auto">
              <a:xfrm>
                <a:off x="44326393" y="33415984"/>
                <a:ext cx="914401" cy="914399"/>
              </a:xfrm>
              <a:prstGeom prst="rect">
                <a:avLst/>
              </a:prstGeom>
              <a:noFill/>
              <a:ln>
                <a:noFill/>
              </a:ln>
            </p:spPr>
          </p:pic>
          <p:sp>
            <p:nvSpPr>
              <p:cNvPr id="91" name="TextBox 90"/>
              <p:cNvSpPr txBox="1"/>
              <p:nvPr userDrawn="1"/>
            </p:nvSpPr>
            <p:spPr>
              <a:xfrm>
                <a:off x="45300663" y="33507571"/>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5" name="TextBox 34"/>
          <p:cNvSpPr txBox="1"/>
          <p:nvPr userDrawn="1"/>
        </p:nvSpPr>
        <p:spPr>
          <a:xfrm>
            <a:off x="31033558" y="40911552"/>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a:solidFill>
                  <a:schemeClr val="bg1"/>
                </a:solidFill>
              </a:rPr>
              <a:t>© 2015</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400" dirty="0">
                <a:solidFill>
                  <a:schemeClr val="bg1"/>
                </a:solidFill>
              </a:rPr>
              <a:t>2117 Fourth Street ,</a:t>
            </a:r>
            <a:r>
              <a:rPr lang="en-US" sz="2400" baseline="0" dirty="0">
                <a:solidFill>
                  <a:schemeClr val="bg1"/>
                </a:solidFill>
              </a:rPr>
              <a:t> Unit C</a:t>
            </a:r>
          </a:p>
          <a:p>
            <a:pPr marL="400050" indent="0">
              <a:lnSpc>
                <a:spcPts val="2600"/>
              </a:lnSpc>
            </a:pPr>
            <a:r>
              <a:rPr lang="en-US" sz="2400" baseline="0" dirty="0">
                <a:solidFill>
                  <a:schemeClr val="bg1"/>
                </a:solidFill>
              </a:rPr>
              <a:t>Berkeley CA </a:t>
            </a:r>
            <a:r>
              <a:rPr lang="en-US" sz="2000" baseline="0" dirty="0">
                <a:solidFill>
                  <a:schemeClr val="bg1"/>
                </a:solidFill>
              </a:rPr>
              <a:t>94710</a:t>
            </a:r>
            <a:br>
              <a:rPr lang="en-US" sz="2400" baseline="0" dirty="0">
                <a:solidFill>
                  <a:schemeClr val="bg1"/>
                </a:solidFill>
              </a:rPr>
            </a:br>
            <a:r>
              <a:rPr lang="en-US" sz="2400" b="1" baseline="0" dirty="0">
                <a:solidFill>
                  <a:srgbClr val="FFFF00"/>
                </a:solidFill>
              </a:rPr>
              <a:t>posterpresenter@gmail.com</a:t>
            </a:r>
            <a:endParaRPr lang="en-US" sz="2800" b="1" dirty="0">
              <a:solidFill>
                <a:srgbClr val="FFFF00"/>
              </a:solidFill>
            </a:endParaRPr>
          </a:p>
        </p:txBody>
      </p:sp>
      <p:sp>
        <p:nvSpPr>
          <p:cNvPr id="45" name="Text Box 14"/>
          <p:cNvSpPr txBox="1">
            <a:spLocks noChangeArrowheads="1"/>
          </p:cNvSpPr>
          <p:nvPr userDrawn="1"/>
        </p:nvSpPr>
        <p:spPr bwMode="auto">
          <a:xfrm>
            <a:off x="1432294" y="41948434"/>
            <a:ext cx="2636977" cy="337227"/>
          </a:xfrm>
          <a:prstGeom prst="rect">
            <a:avLst/>
          </a:prstGeom>
          <a:noFill/>
          <a:ln w="9525">
            <a:noFill/>
            <a:miter lim="800000"/>
            <a:headEnd/>
            <a:tailEnd/>
          </a:ln>
          <a:effectLst/>
        </p:spPr>
        <p:txBody>
          <a:bodyPr wrap="square" lIns="89381" tIns="44682" rIns="89381" bIns="44682">
            <a:spAutoFit/>
          </a:bodyPr>
          <a:lstStyle/>
          <a:p>
            <a:pPr eaLnBrk="0" hangingPunct="0">
              <a:lnSpc>
                <a:spcPct val="65000"/>
              </a:lnSpc>
              <a:spcBef>
                <a:spcPct val="50000"/>
              </a:spcBef>
              <a:defRPr/>
            </a:pPr>
            <a:r>
              <a:rPr lang="en-US" sz="6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Text Placeholder 333"/>
          <p:cNvSpPr>
            <a:spLocks noGrp="1"/>
          </p:cNvSpPr>
          <p:nvPr>
            <p:ph type="body" sz="quarter" idx="10"/>
          </p:nvPr>
        </p:nvSpPr>
        <p:spPr>
          <a:xfrm>
            <a:off x="1311952" y="7665657"/>
            <a:ext cx="13124881" cy="7100100"/>
          </a:xfrm>
        </p:spPr>
        <p:txBody>
          <a:bodyPr/>
          <a:lstStyle/>
          <a:p>
            <a:pPr algn="just"/>
            <a:r>
              <a:rPr lang="en-US" sz="3000" dirty="0">
                <a:solidFill>
                  <a:schemeClr val="tx1"/>
                </a:solidFill>
                <a:effectLst/>
                <a:latin typeface="Arial" panose="020B0604020202020204" pitchFamily="34" charset="0"/>
                <a:ea typeface="Calibri" panose="020F0502020204030204" pitchFamily="34" charset="0"/>
              </a:rPr>
              <a:t>The Anglican Diocese of Angola, through the Trans Kunene Malaria Initiative (TKMI), facilitates the Isdell:Flowers Cross Border Malaria Initiative (IFCBMI) in Angola. IFCBMI works in partnership with Angola’s National Malaria Control Program to accelerate malaria elimination through community engagement, malaria education, and community-based malaria case management in remote communities within 2 municipalities in Cunene Province and 4 municipalities in </a:t>
            </a:r>
            <a:r>
              <a:rPr lang="en-US" sz="3000" dirty="0" err="1">
                <a:solidFill>
                  <a:schemeClr val="tx1"/>
                </a:solidFill>
                <a:effectLst/>
                <a:latin typeface="Arial" panose="020B0604020202020204" pitchFamily="34" charset="0"/>
                <a:ea typeface="Calibri" panose="020F0502020204030204" pitchFamily="34" charset="0"/>
              </a:rPr>
              <a:t>Cuando</a:t>
            </a:r>
            <a:r>
              <a:rPr lang="en-US" sz="3000" dirty="0">
                <a:solidFill>
                  <a:schemeClr val="tx1"/>
                </a:solidFill>
                <a:effectLst/>
                <a:latin typeface="Arial" panose="020B0604020202020204" pitchFamily="34" charset="0"/>
                <a:ea typeface="Calibri" panose="020F0502020204030204" pitchFamily="34" charset="0"/>
              </a:rPr>
              <a:t> </a:t>
            </a:r>
            <a:r>
              <a:rPr lang="en-US" sz="3000" dirty="0" err="1">
                <a:solidFill>
                  <a:schemeClr val="tx1"/>
                </a:solidFill>
                <a:effectLst/>
                <a:latin typeface="Arial" panose="020B0604020202020204" pitchFamily="34" charset="0"/>
                <a:ea typeface="Calibri" panose="020F0502020204030204" pitchFamily="34" charset="0"/>
              </a:rPr>
              <a:t>Cubango</a:t>
            </a:r>
            <a:r>
              <a:rPr lang="en-US" sz="3000" dirty="0">
                <a:solidFill>
                  <a:schemeClr val="tx1"/>
                </a:solidFill>
                <a:effectLst/>
                <a:latin typeface="Arial" panose="020B0604020202020204" pitchFamily="34" charset="0"/>
                <a:ea typeface="Calibri" panose="020F0502020204030204" pitchFamily="34" charset="0"/>
              </a:rPr>
              <a:t> Province (Fig 1). These municipalities are of regional relevance because they border Namibia, a country approaching elimination, and pose a threat due to their relatively higher malaria burden (Fig 2). </a:t>
            </a:r>
            <a:r>
              <a:rPr lang="en-US" sz="3000" dirty="0">
                <a:solidFill>
                  <a:schemeClr val="tx1"/>
                </a:solidFill>
                <a:latin typeface="Arial" panose="020B0604020202020204" pitchFamily="34" charset="0"/>
                <a:ea typeface="Calibri" panose="020F0502020204030204" pitchFamily="34" charset="0"/>
              </a:rPr>
              <a:t>The current understanding of the local factors contributing to malaria transmission along Angola’s southern border is insufficient.</a:t>
            </a:r>
          </a:p>
          <a:p>
            <a:pPr algn="just"/>
            <a:endParaRPr lang="en-US" sz="3000" dirty="0">
              <a:solidFill>
                <a:schemeClr val="tx1"/>
              </a:solidFill>
              <a:latin typeface="Arial" panose="020B0604020202020204" pitchFamily="34" charset="0"/>
              <a:ea typeface="Calibri" panose="020F0502020204030204" pitchFamily="34" charset="0"/>
            </a:endParaRPr>
          </a:p>
          <a:p>
            <a:pPr algn="just"/>
            <a:r>
              <a:rPr lang="en-US" sz="3000" b="1" dirty="0">
                <a:solidFill>
                  <a:schemeClr val="tx1"/>
                </a:solidFill>
                <a:latin typeface="Arial" panose="020B0604020202020204" pitchFamily="34" charset="0"/>
                <a:ea typeface="Calibri" panose="020F0502020204030204" pitchFamily="34" charset="0"/>
              </a:rPr>
              <a:t>Figure 1. </a:t>
            </a:r>
            <a:r>
              <a:rPr lang="en-US" sz="3000" b="1" dirty="0" err="1">
                <a:solidFill>
                  <a:schemeClr val="tx1"/>
                </a:solidFill>
                <a:latin typeface="Arial" panose="020B0604020202020204" pitchFamily="34" charset="0"/>
                <a:ea typeface="Calibri" panose="020F0502020204030204" pitchFamily="34" charset="0"/>
              </a:rPr>
              <a:t>Isdell:Flowers</a:t>
            </a:r>
            <a:r>
              <a:rPr lang="en-US" sz="3000" b="1" dirty="0">
                <a:solidFill>
                  <a:schemeClr val="tx1"/>
                </a:solidFill>
                <a:latin typeface="Arial" panose="020B0604020202020204" pitchFamily="34" charset="0"/>
                <a:ea typeface="Calibri" panose="020F0502020204030204" pitchFamily="34" charset="0"/>
              </a:rPr>
              <a:t> Cross Border Malaria Initiative program areas</a:t>
            </a:r>
            <a:endParaRPr lang="pt-PT" sz="3000" b="1" dirty="0">
              <a:solidFill>
                <a:schemeClr val="tx1"/>
              </a:solidFill>
              <a:latin typeface="Calibri" panose="020F0502020204030204" pitchFamily="34" charset="0"/>
              <a:ea typeface="Calibri" panose="020F0502020204030204" pitchFamily="34" charset="0"/>
            </a:endParaRPr>
          </a:p>
        </p:txBody>
      </p:sp>
      <p:sp>
        <p:nvSpPr>
          <p:cNvPr id="335" name="Text Placeholder 334"/>
          <p:cNvSpPr>
            <a:spLocks noGrp="1"/>
          </p:cNvSpPr>
          <p:nvPr>
            <p:ph type="body" sz="quarter" idx="11"/>
          </p:nvPr>
        </p:nvSpPr>
        <p:spPr>
          <a:xfrm>
            <a:off x="1524871" y="6985506"/>
            <a:ext cx="12699045" cy="719460"/>
          </a:xfrm>
        </p:spPr>
        <p:txBody>
          <a:bodyPr/>
          <a:lstStyle/>
          <a:p>
            <a:pPr algn="l"/>
            <a:r>
              <a:rPr lang="en-ZA" sz="3500" u="none" dirty="0">
                <a:solidFill>
                  <a:schemeClr val="accent5">
                    <a:lumMod val="75000"/>
                  </a:schemeClr>
                </a:solidFill>
                <a:latin typeface="Arial" panose="020B0604020202020204" pitchFamily="34" charset="0"/>
                <a:ea typeface="Calibri" panose="020F0502020204030204" pitchFamily="34" charset="0"/>
                <a:cs typeface="Times New Roman" panose="02020603050405020304" pitchFamily="18" charset="0"/>
              </a:rPr>
              <a:t>Background</a:t>
            </a:r>
            <a:endParaRPr lang="en-US" sz="3500" dirty="0">
              <a:solidFill>
                <a:schemeClr val="accent5">
                  <a:lumMod val="75000"/>
                </a:schemeClr>
              </a:solidFill>
            </a:endParaRPr>
          </a:p>
        </p:txBody>
      </p:sp>
      <p:sp>
        <p:nvSpPr>
          <p:cNvPr id="339" name="Text Placeholder 338"/>
          <p:cNvSpPr>
            <a:spLocks noGrp="1"/>
          </p:cNvSpPr>
          <p:nvPr>
            <p:ph type="body" sz="quarter" idx="25"/>
          </p:nvPr>
        </p:nvSpPr>
        <p:spPr>
          <a:xfrm>
            <a:off x="16199461" y="6995975"/>
            <a:ext cx="12333040" cy="708991"/>
          </a:xfrm>
        </p:spPr>
        <p:txBody>
          <a:bodyPr/>
          <a:lstStyle/>
          <a:p>
            <a:pPr algn="l"/>
            <a:r>
              <a:rPr lang="en-US" sz="3500" b="1" u="none" dirty="0">
                <a:solidFill>
                  <a:srgbClr val="435FAA"/>
                </a:solidFill>
                <a:effectLst/>
                <a:latin typeface="Arial" panose="020B0604020202020204" pitchFamily="34" charset="0"/>
                <a:ea typeface="Calibri" panose="020F0502020204030204" pitchFamily="34" charset="0"/>
              </a:rPr>
              <a:t>Results:</a:t>
            </a:r>
            <a:endParaRPr lang="en-US" sz="3500" u="none" dirty="0">
              <a:solidFill>
                <a:srgbClr val="435FAA"/>
              </a:solidFill>
            </a:endParaRPr>
          </a:p>
        </p:txBody>
      </p:sp>
      <p:sp>
        <p:nvSpPr>
          <p:cNvPr id="340" name="Text Placeholder 339"/>
          <p:cNvSpPr>
            <a:spLocks noGrp="1"/>
          </p:cNvSpPr>
          <p:nvPr>
            <p:ph type="body" sz="quarter" idx="26"/>
          </p:nvPr>
        </p:nvSpPr>
        <p:spPr>
          <a:xfrm>
            <a:off x="15754783" y="7623823"/>
            <a:ext cx="13335478" cy="2760451"/>
          </a:xfrm>
        </p:spPr>
        <p:txBody>
          <a:bodyPr/>
          <a:lstStyle/>
          <a:p>
            <a:pPr lvl="0" algn="just" defTabSz="457200"/>
            <a:r>
              <a:rPr lang="en-US" sz="3000" b="1" u="sng" dirty="0">
                <a:solidFill>
                  <a:schemeClr val="tx1"/>
                </a:solidFill>
                <a:latin typeface="Arial" panose="020B0604020202020204" pitchFamily="34" charset="0"/>
                <a:ea typeface="Calibri" panose="020F0502020204030204" pitchFamily="34" charset="0"/>
              </a:rPr>
              <a:t>Knowledge:</a:t>
            </a:r>
            <a:r>
              <a:rPr lang="en-US" sz="3000" dirty="0">
                <a:solidFill>
                  <a:schemeClr val="tx1"/>
                </a:solidFill>
                <a:latin typeface="Arial" panose="020B0604020202020204" pitchFamily="34" charset="0"/>
                <a:ea typeface="Calibri" panose="020F0502020204030204" pitchFamily="34" charset="0"/>
              </a:rPr>
              <a:t> Knowledge of disease severity (can be deadly if left untreated) was high. The majority of participants identified mosquitoes as cause of malaria (and nothing else incorrect) and identified fever/chills as a symptom of malaria. Knowledge of low-density (asymptomatic infections) was low in Cunene.</a:t>
            </a:r>
            <a:endParaRPr lang="en-US" sz="3000" b="1" u="sng" dirty="0">
              <a:solidFill>
                <a:schemeClr val="tx1"/>
              </a:solidFill>
              <a:effectLst/>
              <a:latin typeface="Arial" panose="020B0604020202020204" pitchFamily="34" charset="0"/>
              <a:ea typeface="Calibri" panose="020F0502020204030204" pitchFamily="34" charset="0"/>
            </a:endParaRPr>
          </a:p>
        </p:txBody>
      </p:sp>
      <p:sp>
        <p:nvSpPr>
          <p:cNvPr id="344" name="Text Placeholder 343"/>
          <p:cNvSpPr>
            <a:spLocks noGrp="1"/>
          </p:cNvSpPr>
          <p:nvPr>
            <p:ph type="body" sz="quarter" idx="30"/>
          </p:nvPr>
        </p:nvSpPr>
        <p:spPr>
          <a:xfrm>
            <a:off x="5869230" y="41754087"/>
            <a:ext cx="19036816" cy="979123"/>
          </a:xfrm>
        </p:spPr>
        <p:txBody>
          <a:bodyPr/>
          <a:lstStyle/>
          <a:p>
            <a:r>
              <a:rPr lang="en-US" sz="2400" dirty="0" err="1">
                <a:solidFill>
                  <a:schemeClr val="bg1"/>
                </a:solidFill>
                <a:latin typeface="Arial" panose="020B0604020202020204" pitchFamily="34" charset="0"/>
                <a:cs typeface="Arial" panose="020B0604020202020204" pitchFamily="34" charset="0"/>
              </a:rPr>
              <a:t>João</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Lino</a:t>
            </a:r>
            <a:r>
              <a:rPr lang="en-US" sz="2400" dirty="0">
                <a:solidFill>
                  <a:schemeClr val="bg1"/>
                </a:solidFill>
                <a:latin typeface="Arial" panose="020B0604020202020204" pitchFamily="34" charset="0"/>
                <a:cs typeface="Arial" panose="020B0604020202020204" pitchFamily="34" charset="0"/>
              </a:rPr>
              <a:t> Rafael, Project Manager, Trans Kunene Malaria Initiative &amp; J.C. Flowers Foundation | +244 923 476 766 | Jolira50@gmail.com</a:t>
            </a:r>
          </a:p>
        </p:txBody>
      </p:sp>
      <p:sp>
        <p:nvSpPr>
          <p:cNvPr id="383" name="Text Placeholder 382"/>
          <p:cNvSpPr>
            <a:spLocks noGrp="1"/>
          </p:cNvSpPr>
          <p:nvPr>
            <p:ph type="body" sz="quarter" idx="150"/>
          </p:nvPr>
        </p:nvSpPr>
        <p:spPr/>
        <p:txBody>
          <a:bodyPr>
            <a:normAutofit/>
          </a:bodyPr>
          <a:lstStyle/>
          <a:p>
            <a:r>
              <a:rPr lang="en-US" sz="5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Thematic area:</a:t>
            </a:r>
            <a:r>
              <a:rPr lang="en-US" sz="5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Regional and Cross Border Malaria</a:t>
            </a:r>
            <a:endParaRPr lang="pt-PT" sz="7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tx1"/>
              </a:solidFill>
            </a:endParaRPr>
          </a:p>
        </p:txBody>
      </p:sp>
      <p:sp>
        <p:nvSpPr>
          <p:cNvPr id="384" name="Text Placeholder 383"/>
          <p:cNvSpPr>
            <a:spLocks noGrp="1"/>
          </p:cNvSpPr>
          <p:nvPr>
            <p:ph type="body" sz="quarter" idx="151"/>
          </p:nvPr>
        </p:nvSpPr>
        <p:spPr/>
        <p:txBody>
          <a:bodyPr>
            <a:normAutofit/>
          </a:bodyPr>
          <a:lstStyle/>
          <a:p>
            <a:r>
              <a:rPr lang="en-ZA" sz="4500" dirty="0">
                <a:solidFill>
                  <a:schemeClr val="tx1"/>
                </a:solidFill>
                <a:latin typeface="Arial" panose="020B0604020202020204" pitchFamily="34" charset="0"/>
                <a:ea typeface="Calibri" panose="020F0502020204030204" pitchFamily="34" charset="0"/>
              </a:rPr>
              <a:t>João Lino Rafael &amp; Alysse Maglior</a:t>
            </a:r>
          </a:p>
          <a:p>
            <a:endParaRPr lang="en-US" dirty="0">
              <a:solidFill>
                <a:schemeClr val="tx1"/>
              </a:solidFill>
            </a:endParaRPr>
          </a:p>
        </p:txBody>
      </p:sp>
      <p:sp>
        <p:nvSpPr>
          <p:cNvPr id="385" name="Text Placeholder 384"/>
          <p:cNvSpPr>
            <a:spLocks noGrp="1"/>
          </p:cNvSpPr>
          <p:nvPr>
            <p:ph type="body" sz="quarter" idx="153"/>
          </p:nvPr>
        </p:nvSpPr>
        <p:spPr/>
        <p:txBody>
          <a:bodyPr>
            <a:normAutofit fontScale="70000" lnSpcReduction="20000"/>
          </a:bodyPr>
          <a:lstStyle/>
          <a:p>
            <a:r>
              <a:rPr lang="en-US" sz="7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Identifying behavioral</a:t>
            </a:r>
            <a:r>
              <a:rPr lang="en-US" sz="7100"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US" sz="7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drivers of transmission in southern Angola’s </a:t>
            </a:r>
            <a:r>
              <a:rPr lang="en-US" sz="71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Isdell:Flowers</a:t>
            </a:r>
            <a:r>
              <a:rPr lang="en-US" sz="7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Cross Border Malaria Initiative program area communities</a:t>
            </a:r>
            <a:endParaRPr lang="pt-PT" sz="7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5400" dirty="0">
              <a:solidFill>
                <a:schemeClr val="tx1"/>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85499098-AA3C-4492-BC41-DEEEB83BB233}"/>
              </a:ext>
            </a:extLst>
          </p:cNvPr>
          <p:cNvSpPr/>
          <p:nvPr/>
        </p:nvSpPr>
        <p:spPr>
          <a:xfrm>
            <a:off x="1184953" y="29040829"/>
            <a:ext cx="1182066" cy="630942"/>
          </a:xfrm>
          <a:prstGeom prst="rect">
            <a:avLst/>
          </a:prstGeom>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500" b="1" kern="0" dirty="0">
                <a:solidFill>
                  <a:srgbClr val="435FAA"/>
                </a:solidFill>
                <a:latin typeface="Arial" panose="020B0604020202020204" pitchFamily="34" charset="0"/>
                <a:ea typeface="Calibri" panose="020F0502020204030204" pitchFamily="34" charset="0"/>
                <a:cs typeface="Times New Roman" panose="02020603050405020304" pitchFamily="18" charset="0"/>
              </a:rPr>
              <a:t>Aim</a:t>
            </a:r>
            <a:r>
              <a:rPr kumimoji="0" lang="en-US" sz="3500" b="1" u="none" strike="noStrike" kern="0" cap="none" spc="0" normalizeH="0" baseline="0" noProof="0" dirty="0">
                <a:ln>
                  <a:noFill/>
                </a:ln>
                <a:solidFill>
                  <a:srgbClr val="435FAA"/>
                </a:solidFill>
                <a:effectLst/>
                <a:uLnTx/>
                <a:uFillTx/>
                <a:latin typeface="Arial" panose="020B0604020202020204" pitchFamily="34" charset="0"/>
                <a:ea typeface="Calibri" panose="020F0502020204030204" pitchFamily="34" charset="0"/>
                <a:cs typeface="Times New Roman" panose="02020603050405020304" pitchFamily="18" charset="0"/>
              </a:rPr>
              <a:t>:</a:t>
            </a:r>
            <a:endParaRPr kumimoji="0" lang="en-ZA" sz="3500" b="0" u="none" strike="noStrike" kern="0" cap="none" spc="0" normalizeH="0" baseline="0" noProof="0" dirty="0">
              <a:ln>
                <a:noFill/>
              </a:ln>
              <a:solidFill>
                <a:srgbClr val="435FAA"/>
              </a:solidFill>
              <a:effectLst/>
              <a:uLnTx/>
              <a:uFillTx/>
            </a:endParaRPr>
          </a:p>
        </p:txBody>
      </p:sp>
      <p:sp>
        <p:nvSpPr>
          <p:cNvPr id="5" name="Rectangle 4">
            <a:extLst>
              <a:ext uri="{FF2B5EF4-FFF2-40B4-BE49-F238E27FC236}">
                <a16:creationId xmlns:a16="http://schemas.microsoft.com/office/drawing/2014/main" id="{1D05C548-E064-40CB-97E2-A2BA408797D7}"/>
              </a:ext>
            </a:extLst>
          </p:cNvPr>
          <p:cNvSpPr/>
          <p:nvPr/>
        </p:nvSpPr>
        <p:spPr>
          <a:xfrm>
            <a:off x="1248452" y="29712293"/>
            <a:ext cx="13061382" cy="2862322"/>
          </a:xfrm>
          <a:prstGeom prst="rect">
            <a:avLst/>
          </a:prstGeom>
        </p:spPr>
        <p:txBody>
          <a:bodyPr wrap="square">
            <a:spAutoFit/>
          </a:bodyPr>
          <a:lstStyle/>
          <a:p>
            <a:pPr algn="just"/>
            <a:r>
              <a:rPr lang="en-US" sz="3000" dirty="0">
                <a:effectLst/>
                <a:latin typeface="Arial" panose="020B0604020202020204" pitchFamily="34" charset="0"/>
                <a:ea typeface="Calibri" panose="020F0502020204030204" pitchFamily="34" charset="0"/>
                <a:cs typeface="Times New Roman" panose="02020603050405020304" pitchFamily="18" charset="0"/>
              </a:rPr>
              <a:t>In order to </a:t>
            </a:r>
            <a:r>
              <a:rPr lang="en-US" sz="3000" dirty="0">
                <a:latin typeface="Arial" panose="020B0604020202020204" pitchFamily="34" charset="0"/>
                <a:ea typeface="Calibri" panose="020F0502020204030204" pitchFamily="34" charset="0"/>
                <a:cs typeface="Times New Roman" panose="02020603050405020304" pitchFamily="18" charset="0"/>
              </a:rPr>
              <a:t>take action</a:t>
            </a:r>
            <a:r>
              <a:rPr lang="en-US" sz="3000" dirty="0">
                <a:effectLst/>
                <a:latin typeface="Arial" panose="020B0604020202020204" pitchFamily="34" charset="0"/>
                <a:ea typeface="Calibri" panose="020F0502020204030204" pitchFamily="34" charset="0"/>
                <a:cs typeface="Times New Roman" panose="02020603050405020304" pitchFamily="18" charset="0"/>
              </a:rPr>
              <a:t> toward reducing malaria cases </a:t>
            </a:r>
            <a:r>
              <a:rPr lang="en-US" sz="3000" dirty="0">
                <a:latin typeface="Arial" panose="020B0604020202020204" pitchFamily="34" charset="0"/>
                <a:ea typeface="Calibri" panose="020F0502020204030204" pitchFamily="34" charset="0"/>
                <a:cs typeface="Times New Roman" panose="02020603050405020304" pitchFamily="18" charset="0"/>
              </a:rPr>
              <a:t>in Angola and ensuring Namibia reaches elimination, we sought to understand the current reality of malaria-related knowledge, care-seeking behavior for febrile children under age 5, and access to, use of, and attitudes toward malaria preventive practices among community members living in </a:t>
            </a:r>
            <a:r>
              <a:rPr lang="en-US" sz="3000" dirty="0" err="1">
                <a:latin typeface="Arial" panose="020B0604020202020204" pitchFamily="34" charset="0"/>
                <a:ea typeface="Calibri" panose="020F0502020204030204" pitchFamily="34" charset="0"/>
                <a:cs typeface="Times New Roman" panose="02020603050405020304" pitchFamily="18" charset="0"/>
              </a:rPr>
              <a:t>Isdell:Flowers</a:t>
            </a:r>
            <a:r>
              <a:rPr lang="en-US" sz="3000" dirty="0">
                <a:latin typeface="Arial" panose="020B0604020202020204" pitchFamily="34" charset="0"/>
                <a:ea typeface="Calibri" panose="020F0502020204030204" pitchFamily="34" charset="0"/>
                <a:cs typeface="Times New Roman" panose="02020603050405020304" pitchFamily="18" charset="0"/>
              </a:rPr>
              <a:t> Cross Border Malaria Initiative program areas in southern Angola.</a:t>
            </a:r>
            <a:endParaRPr lang="pt-PT"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15C63F4F-4D8B-4AEF-A9E6-66B7FF64BB65}"/>
              </a:ext>
            </a:extLst>
          </p:cNvPr>
          <p:cNvSpPr/>
          <p:nvPr/>
        </p:nvSpPr>
        <p:spPr>
          <a:xfrm>
            <a:off x="1184953" y="32667719"/>
            <a:ext cx="6264417" cy="63094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500" b="1" i="0" u="none" strike="noStrike" kern="0" cap="none" spc="0" normalizeH="0" baseline="0" noProof="0" dirty="0">
                <a:ln>
                  <a:noFill/>
                </a:ln>
                <a:solidFill>
                  <a:srgbClr val="435FAA"/>
                </a:solidFill>
                <a:effectLst/>
                <a:uLnTx/>
                <a:uFillTx/>
                <a:latin typeface="Arial" panose="020B0604020202020204" pitchFamily="34" charset="0"/>
                <a:ea typeface="Calibri" panose="020F0502020204030204" pitchFamily="34" charset="0"/>
                <a:cs typeface="Times New Roman" panose="02020603050405020304" pitchFamily="18" charset="0"/>
              </a:rPr>
              <a:t>Methodology:</a:t>
            </a:r>
            <a:endParaRPr kumimoji="0" lang="en-ZA" sz="3500" b="0" i="0" u="none" strike="noStrike" kern="0" cap="none" spc="0" normalizeH="0" baseline="0" noProof="0" dirty="0">
              <a:ln>
                <a:noFill/>
              </a:ln>
              <a:solidFill>
                <a:srgbClr val="435FAA"/>
              </a:solidFill>
              <a:effectLst/>
              <a:uLnTx/>
              <a:uFillTx/>
            </a:endParaRPr>
          </a:p>
        </p:txBody>
      </p:sp>
      <p:sp>
        <p:nvSpPr>
          <p:cNvPr id="7" name="Rectangle 6">
            <a:extLst>
              <a:ext uri="{FF2B5EF4-FFF2-40B4-BE49-F238E27FC236}">
                <a16:creationId xmlns:a16="http://schemas.microsoft.com/office/drawing/2014/main" id="{8251D773-93B3-43C6-A508-DECD94813737}"/>
              </a:ext>
            </a:extLst>
          </p:cNvPr>
          <p:cNvSpPr/>
          <p:nvPr/>
        </p:nvSpPr>
        <p:spPr>
          <a:xfrm>
            <a:off x="1248452" y="33325224"/>
            <a:ext cx="13061382" cy="8402300"/>
          </a:xfrm>
          <a:prstGeom prst="rect">
            <a:avLst/>
          </a:prstGeom>
        </p:spPr>
        <p:txBody>
          <a:bodyPr wrap="square">
            <a:spAutoFit/>
          </a:bodyPr>
          <a:lstStyle/>
          <a:p>
            <a:pPr lvl="0" defTabSz="457200"/>
            <a:r>
              <a:rPr lang="en-US" sz="3000" dirty="0">
                <a:effectLst/>
                <a:latin typeface="Arial" panose="020B0604020202020204" pitchFamily="34" charset="0"/>
                <a:ea typeface="Calibri" panose="020F0502020204030204" pitchFamily="34" charset="0"/>
              </a:rPr>
              <a:t>Format:</a:t>
            </a:r>
          </a:p>
          <a:p>
            <a:pPr marL="342900" lvl="0" indent="-342900" defTabSz="457200">
              <a:buFont typeface="Wingdings" panose="05000000000000000000" pitchFamily="2" charset="2"/>
              <a:buChar char=""/>
            </a:pPr>
            <a:r>
              <a:rPr lang="en-US" sz="3000" dirty="0">
                <a:effectLst/>
                <a:latin typeface="Arial" panose="020B0604020202020204" pitchFamily="34" charset="0"/>
                <a:ea typeface="Calibri" panose="020F0502020204030204" pitchFamily="34" charset="0"/>
              </a:rPr>
              <a:t>Cross-sectional household survey</a:t>
            </a:r>
          </a:p>
          <a:p>
            <a:pPr marL="342900" indent="-342900" defTabSz="457200">
              <a:buFont typeface="Wingdings" panose="05000000000000000000" pitchFamily="2" charset="2"/>
              <a:buChar char=""/>
            </a:pPr>
            <a:r>
              <a:rPr lang="en-US" sz="3000" dirty="0">
                <a:latin typeface="Arial" panose="020B0604020202020204" pitchFamily="34" charset="0"/>
                <a:ea typeface="Calibri" panose="020F0502020204030204" pitchFamily="34" charset="0"/>
              </a:rPr>
              <a:t>Structured questionnaire administered on tablets through the </a:t>
            </a:r>
            <a:r>
              <a:rPr lang="en-US" sz="3000" dirty="0" err="1">
                <a:latin typeface="Arial" panose="020B0604020202020204" pitchFamily="34" charset="0"/>
                <a:ea typeface="Calibri" panose="020F0502020204030204" pitchFamily="34" charset="0"/>
              </a:rPr>
              <a:t>KoboCollect</a:t>
            </a:r>
            <a:r>
              <a:rPr lang="en-US" sz="3000" dirty="0">
                <a:latin typeface="Arial" panose="020B0604020202020204" pitchFamily="34" charset="0"/>
                <a:ea typeface="Calibri" panose="020F0502020204030204" pitchFamily="34" charset="0"/>
              </a:rPr>
              <a:t> platform</a:t>
            </a:r>
          </a:p>
          <a:p>
            <a:pPr marL="342900" indent="-342900" defTabSz="457200">
              <a:buFont typeface="Wingdings" panose="05000000000000000000" pitchFamily="2" charset="2"/>
              <a:buChar char=""/>
            </a:pPr>
            <a:endParaRPr lang="en-US" sz="3000" dirty="0">
              <a:effectLst/>
              <a:latin typeface="Arial" panose="020B0604020202020204" pitchFamily="34" charset="0"/>
              <a:ea typeface="Calibri" panose="020F0502020204030204" pitchFamily="34" charset="0"/>
            </a:endParaRPr>
          </a:p>
          <a:p>
            <a:pPr defTabSz="457200"/>
            <a:r>
              <a:rPr lang="en-US" sz="3000" dirty="0">
                <a:latin typeface="Arial" panose="020B0604020202020204" pitchFamily="34" charset="0"/>
                <a:ea typeface="Calibri" panose="020F0502020204030204" pitchFamily="34" charset="0"/>
              </a:rPr>
              <a:t>Sample size and sampling:</a:t>
            </a:r>
            <a:endParaRPr lang="en-US" sz="3000" dirty="0">
              <a:effectLst/>
              <a:latin typeface="Arial" panose="020B0604020202020204" pitchFamily="34" charset="0"/>
              <a:ea typeface="Calibri" panose="020F0502020204030204" pitchFamily="34" charset="0"/>
            </a:endParaRPr>
          </a:p>
          <a:p>
            <a:pPr marL="342900" indent="-342900" defTabSz="457200">
              <a:buFont typeface="Wingdings" panose="05000000000000000000" pitchFamily="2" charset="2"/>
              <a:buChar char=""/>
            </a:pPr>
            <a:r>
              <a:rPr lang="en-US" sz="3000" dirty="0">
                <a:latin typeface="Arial" panose="020B0604020202020204" pitchFamily="34" charset="0"/>
                <a:ea typeface="Calibri" panose="020F0502020204030204" pitchFamily="34" charset="0"/>
              </a:rPr>
              <a:t>Sample sizes calculated to achieve 80% power to detect annual incremental improvements in key outcome measures in future years</a:t>
            </a:r>
          </a:p>
          <a:p>
            <a:pPr marL="342900" indent="-342900" defTabSz="457200">
              <a:buFont typeface="Wingdings" panose="05000000000000000000" pitchFamily="2" charset="2"/>
              <a:buChar char=""/>
            </a:pPr>
            <a:r>
              <a:rPr lang="en-US" sz="3000" dirty="0">
                <a:latin typeface="Arial" panose="020B0604020202020204" pitchFamily="34" charset="0"/>
                <a:ea typeface="Calibri" panose="020F0502020204030204" pitchFamily="34" charset="0"/>
              </a:rPr>
              <a:t>Representative of IFCBMI program areas</a:t>
            </a:r>
          </a:p>
          <a:p>
            <a:pPr marL="342900" indent="-342900" defTabSz="457200">
              <a:buFont typeface="Wingdings" panose="05000000000000000000" pitchFamily="2" charset="2"/>
              <a:buChar char=""/>
            </a:pPr>
            <a:r>
              <a:rPr lang="en-US" sz="3000" dirty="0">
                <a:latin typeface="Arial" panose="020B0604020202020204" pitchFamily="34" charset="0"/>
                <a:ea typeface="Calibri" panose="020F0502020204030204" pitchFamily="34" charset="0"/>
              </a:rPr>
              <a:t>Household selection conducted by systematic random sampling</a:t>
            </a:r>
          </a:p>
          <a:p>
            <a:pPr marL="342900" indent="-342900" defTabSz="457200">
              <a:buFont typeface="Wingdings" panose="05000000000000000000" pitchFamily="2" charset="2"/>
              <a:buChar char=""/>
            </a:pPr>
            <a:endParaRPr lang="en-US" sz="3000" dirty="0">
              <a:latin typeface="Arial" panose="020B0604020202020204" pitchFamily="34" charset="0"/>
              <a:ea typeface="Calibri" panose="020F0502020204030204" pitchFamily="34" charset="0"/>
            </a:endParaRPr>
          </a:p>
          <a:p>
            <a:pPr defTabSz="457200"/>
            <a:r>
              <a:rPr lang="en-US" sz="3000" dirty="0">
                <a:latin typeface="Arial" panose="020B0604020202020204" pitchFamily="34" charset="0"/>
                <a:ea typeface="Calibri" panose="020F0502020204030204" pitchFamily="34" charset="0"/>
              </a:rPr>
              <a:t>Survey participants:</a:t>
            </a:r>
          </a:p>
          <a:p>
            <a:pPr marL="457200" indent="-457200" defTabSz="457200">
              <a:buFont typeface="Wingdings" charset="2"/>
              <a:buChar char="§"/>
            </a:pPr>
            <a:r>
              <a:rPr lang="en-US" sz="3000" dirty="0">
                <a:latin typeface="Arial" panose="020B0604020202020204" pitchFamily="34" charset="0"/>
                <a:ea typeface="Calibri" panose="020F0502020204030204" pitchFamily="34" charset="0"/>
              </a:rPr>
              <a:t>Female mothers/caregivers of children &lt;5 years. A non-mother/caregiver  female was interviewed if there were no children in the household or if a mother/caregiver wasn’t available.</a:t>
            </a:r>
          </a:p>
          <a:p>
            <a:pPr marL="457200" indent="-457200" defTabSz="457200">
              <a:buFont typeface="Wingdings" charset="2"/>
              <a:buChar char="§"/>
            </a:pPr>
            <a:r>
              <a:rPr lang="en-US" sz="3000" dirty="0">
                <a:latin typeface="Arial" panose="020B0604020202020204" pitchFamily="34" charset="0"/>
                <a:ea typeface="Calibri" panose="020F0502020204030204" pitchFamily="34" charset="0"/>
              </a:rPr>
              <a:t>18 years old or older</a:t>
            </a:r>
          </a:p>
          <a:p>
            <a:pPr marL="457200" indent="-457200" defTabSz="457200">
              <a:buFont typeface="Wingdings" charset="2"/>
              <a:buChar char="§"/>
            </a:pPr>
            <a:r>
              <a:rPr lang="en-US" sz="3000" dirty="0">
                <a:latin typeface="Arial" panose="020B0604020202020204" pitchFamily="34" charset="0"/>
                <a:ea typeface="Calibri" panose="020F0502020204030204" pitchFamily="34" charset="0"/>
              </a:rPr>
              <a:t>Provided informed consent</a:t>
            </a:r>
          </a:p>
          <a:p>
            <a:pPr marL="342900" indent="-342900" defTabSz="457200">
              <a:buFont typeface="Arial"/>
              <a:buChar char="•"/>
            </a:pPr>
            <a:endParaRPr lang="en-US" sz="3000" dirty="0">
              <a:latin typeface="Arial" panose="020B0604020202020204" pitchFamily="34" charset="0"/>
              <a:ea typeface="Calibri" panose="020F0502020204030204" pitchFamily="34" charset="0"/>
            </a:endParaRPr>
          </a:p>
        </p:txBody>
      </p:sp>
      <p:sp>
        <p:nvSpPr>
          <p:cNvPr id="12" name="TextBox 11"/>
          <p:cNvSpPr txBox="1"/>
          <p:nvPr/>
        </p:nvSpPr>
        <p:spPr>
          <a:xfrm>
            <a:off x="15843059" y="17079328"/>
            <a:ext cx="13158926" cy="1938992"/>
          </a:xfrm>
          <a:prstGeom prst="rect">
            <a:avLst/>
          </a:prstGeom>
          <a:noFill/>
        </p:spPr>
        <p:txBody>
          <a:bodyPr wrap="square" rtlCol="0">
            <a:spAutoFit/>
          </a:bodyPr>
          <a:lstStyle/>
          <a:p>
            <a:pPr indent="-694014" algn="just" defTabSz="457200"/>
            <a:r>
              <a:rPr lang="en-US" sz="3000" b="1" u="sng" dirty="0">
                <a:latin typeface="Arial" panose="020B0604020202020204" pitchFamily="34" charset="0"/>
                <a:ea typeface="Calibri" panose="020F0502020204030204" pitchFamily="34" charset="0"/>
              </a:rPr>
              <a:t>Insecticide treated nets (ITNs):</a:t>
            </a:r>
            <a:r>
              <a:rPr lang="en-US" sz="3000" b="1" dirty="0">
                <a:latin typeface="Arial" panose="020B0604020202020204" pitchFamily="34" charset="0"/>
                <a:ea typeface="Calibri" panose="020F0502020204030204" pitchFamily="34" charset="0"/>
              </a:rPr>
              <a:t> </a:t>
            </a:r>
            <a:r>
              <a:rPr lang="en-US" sz="3000" dirty="0">
                <a:latin typeface="Arial" panose="020B0604020202020204" pitchFamily="34" charset="0"/>
                <a:ea typeface="Calibri" panose="020F0502020204030204" pitchFamily="34" charset="0"/>
              </a:rPr>
              <a:t>Access (defined as 1 ITN for every 2 people who slept in the household the previous night) is a main driver of ITN use. Use of ITNs the previous night was low overall. However, given access, use of ITNs is high. </a:t>
            </a:r>
          </a:p>
        </p:txBody>
      </p:sp>
      <p:pic>
        <p:nvPicPr>
          <p:cNvPr id="10" name="Picture 9" descr="A picture containing diagram&#10;&#10;Description automatically generated">
            <a:extLst>
              <a:ext uri="{FF2B5EF4-FFF2-40B4-BE49-F238E27FC236}">
                <a16:creationId xmlns:a16="http://schemas.microsoft.com/office/drawing/2014/main" id="{AFD63F52-7262-4718-B7EF-8199A2B751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1952" y="20836227"/>
            <a:ext cx="12655330" cy="7814493"/>
          </a:xfrm>
          <a:prstGeom prst="rect">
            <a:avLst/>
          </a:prstGeom>
        </p:spPr>
      </p:pic>
      <p:pic>
        <p:nvPicPr>
          <p:cNvPr id="13" name="Picture 12" descr="Map&#10;&#10;Description automatically generated">
            <a:extLst>
              <a:ext uri="{FF2B5EF4-FFF2-40B4-BE49-F238E27FC236}">
                <a16:creationId xmlns:a16="http://schemas.microsoft.com/office/drawing/2014/main" id="{36FC5753-7B92-42DB-A94B-CC51FFE2E1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61546" y="14474521"/>
            <a:ext cx="11175648" cy="5391294"/>
          </a:xfrm>
          <a:prstGeom prst="rect">
            <a:avLst/>
          </a:prstGeom>
        </p:spPr>
      </p:pic>
      <p:sp>
        <p:nvSpPr>
          <p:cNvPr id="24" name="Text Placeholder 333">
            <a:extLst>
              <a:ext uri="{FF2B5EF4-FFF2-40B4-BE49-F238E27FC236}">
                <a16:creationId xmlns:a16="http://schemas.microsoft.com/office/drawing/2014/main" id="{83DD03E1-B165-4E6F-8EB4-F5D698DE8F93}"/>
              </a:ext>
            </a:extLst>
          </p:cNvPr>
          <p:cNvSpPr txBox="1">
            <a:spLocks/>
          </p:cNvSpPr>
          <p:nvPr/>
        </p:nvSpPr>
        <p:spPr>
          <a:xfrm>
            <a:off x="1311952" y="19924962"/>
            <a:ext cx="13124881" cy="913791"/>
          </a:xfrm>
          <a:prstGeom prst="rect">
            <a:avLst/>
          </a:prstGeom>
        </p:spPr>
        <p:txBody>
          <a:bodyPr wrap="square" lIns="223877" tIns="223877" rIns="223877" bIns="223877">
            <a:spAutoFit/>
          </a:bodyPr>
          <a:lstStyle>
            <a:lvl1pPr marL="0" indent="0" algn="l" defTabSz="4298410" rtl="0" eaLnBrk="1" latinLnBrk="0" hangingPunct="1">
              <a:spcBef>
                <a:spcPct val="20000"/>
              </a:spcBef>
              <a:buFont typeface="Arial" pitchFamily="34" charset="0"/>
              <a:buNone/>
              <a:defRPr sz="28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455191" indent="-55968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14879" indent="-55968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30537" indent="-61565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078288" indent="-447751"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algn="just"/>
            <a:r>
              <a:rPr lang="en-US" sz="3000" b="1" dirty="0">
                <a:solidFill>
                  <a:schemeClr val="tx1"/>
                </a:solidFill>
                <a:latin typeface="Arial" panose="020B0604020202020204" pitchFamily="34" charset="0"/>
                <a:ea typeface="Calibri" panose="020F0502020204030204" pitchFamily="34" charset="0"/>
              </a:rPr>
              <a:t>Figure 2. Malaria incidence rate in Angola</a:t>
            </a:r>
            <a:endParaRPr lang="pt-PT" sz="3000" b="1" dirty="0">
              <a:solidFill>
                <a:schemeClr val="tx1"/>
              </a:solidFill>
              <a:latin typeface="Calibri" panose="020F0502020204030204" pitchFamily="34" charset="0"/>
              <a:ea typeface="Calibri" panose="020F0502020204030204" pitchFamily="34" charset="0"/>
            </a:endParaRPr>
          </a:p>
        </p:txBody>
      </p:sp>
      <p:graphicFrame>
        <p:nvGraphicFramePr>
          <p:cNvPr id="25" name="Chart 24">
            <a:extLst>
              <a:ext uri="{FF2B5EF4-FFF2-40B4-BE49-F238E27FC236}">
                <a16:creationId xmlns:a16="http://schemas.microsoft.com/office/drawing/2014/main" id="{A42268AD-BEED-44A8-B7DB-514CFF75AE95}"/>
              </a:ext>
            </a:extLst>
          </p:cNvPr>
          <p:cNvGraphicFramePr>
            <a:graphicFrameLocks/>
          </p:cNvGraphicFramePr>
          <p:nvPr>
            <p:extLst>
              <p:ext uri="{D42A27DB-BD31-4B8C-83A1-F6EECF244321}">
                <p14:modId xmlns:p14="http://schemas.microsoft.com/office/powerpoint/2010/main" val="584658572"/>
              </p:ext>
            </p:extLst>
          </p:nvPr>
        </p:nvGraphicFramePr>
        <p:xfrm>
          <a:off x="15754783" y="28237845"/>
          <a:ext cx="13554143" cy="526456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6" name="Chart 25">
            <a:extLst>
              <a:ext uri="{FF2B5EF4-FFF2-40B4-BE49-F238E27FC236}">
                <a16:creationId xmlns:a16="http://schemas.microsoft.com/office/drawing/2014/main" id="{699BBEAB-6610-4185-9103-24E35D758A40}"/>
              </a:ext>
            </a:extLst>
          </p:cNvPr>
          <p:cNvGraphicFramePr>
            <a:graphicFrameLocks/>
          </p:cNvGraphicFramePr>
          <p:nvPr>
            <p:extLst>
              <p:ext uri="{D42A27DB-BD31-4B8C-83A1-F6EECF244321}">
                <p14:modId xmlns:p14="http://schemas.microsoft.com/office/powerpoint/2010/main" val="2372542412"/>
              </p:ext>
            </p:extLst>
          </p:nvPr>
        </p:nvGraphicFramePr>
        <p:xfrm>
          <a:off x="16646532" y="10210383"/>
          <a:ext cx="11767135" cy="640263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8" name="Chart 27" title="Chart">
            <a:extLst>
              <a:ext uri="{FF2B5EF4-FFF2-40B4-BE49-F238E27FC236}">
                <a16:creationId xmlns:a16="http://schemas.microsoft.com/office/drawing/2014/main" id="{00000000-0008-0000-0200-0000BE926A64}"/>
              </a:ext>
            </a:extLst>
          </p:cNvPr>
          <p:cNvGraphicFramePr>
            <a:graphicFrameLocks/>
          </p:cNvGraphicFramePr>
          <p:nvPr>
            <p:extLst>
              <p:ext uri="{D42A27DB-BD31-4B8C-83A1-F6EECF244321}">
                <p14:modId xmlns:p14="http://schemas.microsoft.com/office/powerpoint/2010/main" val="102015318"/>
              </p:ext>
            </p:extLst>
          </p:nvPr>
        </p:nvGraphicFramePr>
        <p:xfrm>
          <a:off x="16307931" y="19321724"/>
          <a:ext cx="12655330" cy="6057866"/>
        </p:xfrm>
        <a:graphic>
          <a:graphicData uri="http://schemas.openxmlformats.org/drawingml/2006/chart">
            <c:chart xmlns:c="http://schemas.openxmlformats.org/drawingml/2006/chart" xmlns:r="http://schemas.openxmlformats.org/officeDocument/2006/relationships" r:id="rId7"/>
          </a:graphicData>
        </a:graphic>
      </p:graphicFrame>
      <p:sp>
        <p:nvSpPr>
          <p:cNvPr id="31" name="TextBox 30">
            <a:extLst>
              <a:ext uri="{FF2B5EF4-FFF2-40B4-BE49-F238E27FC236}">
                <a16:creationId xmlns:a16="http://schemas.microsoft.com/office/drawing/2014/main" id="{6849B46F-CE61-45E2-9370-BDAFB930DAE2}"/>
              </a:ext>
            </a:extLst>
          </p:cNvPr>
          <p:cNvSpPr txBox="1"/>
          <p:nvPr/>
        </p:nvSpPr>
        <p:spPr>
          <a:xfrm>
            <a:off x="15950636" y="25716381"/>
            <a:ext cx="13158926" cy="2400657"/>
          </a:xfrm>
          <a:prstGeom prst="rect">
            <a:avLst/>
          </a:prstGeom>
          <a:noFill/>
        </p:spPr>
        <p:txBody>
          <a:bodyPr wrap="square" rtlCol="0">
            <a:spAutoFit/>
          </a:bodyPr>
          <a:lstStyle/>
          <a:p>
            <a:pPr indent="-694014" algn="just" defTabSz="457200"/>
            <a:r>
              <a:rPr lang="en-US" sz="3000" b="1" u="sng" dirty="0">
                <a:latin typeface="Arial" panose="020B0604020202020204" pitchFamily="34" charset="0"/>
                <a:ea typeface="Calibri" panose="020F0502020204030204" pitchFamily="34" charset="0"/>
              </a:rPr>
              <a:t>Care-seeking behavior:</a:t>
            </a:r>
            <a:r>
              <a:rPr lang="en-US" sz="3000" dirty="0">
                <a:latin typeface="Arial" panose="020B0604020202020204" pitchFamily="34" charset="0"/>
                <a:ea typeface="Calibri" panose="020F0502020204030204" pitchFamily="34" charset="0"/>
              </a:rPr>
              <a:t> Prompt (within 24 hours of fever onset) care-seeking at a health facility or community health worker (CHW) was the largest barrier to proper malaria care (403/663). Almost all (265/269) children that tested positive received malaria treatment, and most (227/265) took the full medication course.</a:t>
            </a:r>
          </a:p>
        </p:txBody>
      </p:sp>
      <p:sp>
        <p:nvSpPr>
          <p:cNvPr id="23" name="Rectangle 22">
            <a:extLst>
              <a:ext uri="{FF2B5EF4-FFF2-40B4-BE49-F238E27FC236}">
                <a16:creationId xmlns:a16="http://schemas.microsoft.com/office/drawing/2014/main" id="{52EF0FE6-5287-4CDB-9B1D-2348EE505C3C}"/>
              </a:ext>
            </a:extLst>
          </p:cNvPr>
          <p:cNvSpPr/>
          <p:nvPr/>
        </p:nvSpPr>
        <p:spPr>
          <a:xfrm>
            <a:off x="15950636" y="33877999"/>
            <a:ext cx="6264417" cy="63094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500" b="1" kern="0" dirty="0">
                <a:solidFill>
                  <a:srgbClr val="435FAA"/>
                </a:solidFill>
                <a:latin typeface="Arial" panose="020B0604020202020204" pitchFamily="34" charset="0"/>
                <a:ea typeface="Calibri" panose="020F0502020204030204" pitchFamily="34" charset="0"/>
                <a:cs typeface="Times New Roman" panose="02020603050405020304" pitchFamily="18" charset="0"/>
              </a:rPr>
              <a:t>Conclusions</a:t>
            </a:r>
            <a:r>
              <a:rPr kumimoji="0" lang="en-US" sz="3500" b="1" i="0" u="none" strike="noStrike" kern="0" cap="none" spc="0" normalizeH="0" baseline="0" noProof="0" dirty="0">
                <a:ln>
                  <a:noFill/>
                </a:ln>
                <a:solidFill>
                  <a:srgbClr val="435FAA"/>
                </a:solidFill>
                <a:effectLst/>
                <a:uLnTx/>
                <a:uFillTx/>
                <a:latin typeface="Arial" panose="020B0604020202020204" pitchFamily="34" charset="0"/>
                <a:ea typeface="Calibri" panose="020F0502020204030204" pitchFamily="34" charset="0"/>
                <a:cs typeface="Times New Roman" panose="02020603050405020304" pitchFamily="18" charset="0"/>
              </a:rPr>
              <a:t>:</a:t>
            </a:r>
            <a:endParaRPr kumimoji="0" lang="en-ZA" sz="3500" b="0" i="0" u="none" strike="noStrike" kern="0" cap="none" spc="0" normalizeH="0" baseline="0" noProof="0" dirty="0">
              <a:ln>
                <a:noFill/>
              </a:ln>
              <a:solidFill>
                <a:srgbClr val="435FAA"/>
              </a:solidFill>
              <a:effectLst/>
              <a:uLnTx/>
              <a:uFillTx/>
            </a:endParaRPr>
          </a:p>
        </p:txBody>
      </p:sp>
      <p:sp>
        <p:nvSpPr>
          <p:cNvPr id="29" name="TextBox 28">
            <a:extLst>
              <a:ext uri="{FF2B5EF4-FFF2-40B4-BE49-F238E27FC236}">
                <a16:creationId xmlns:a16="http://schemas.microsoft.com/office/drawing/2014/main" id="{734F242D-7ACB-4263-B54D-4CAD948CFFCE}"/>
              </a:ext>
            </a:extLst>
          </p:cNvPr>
          <p:cNvSpPr txBox="1"/>
          <p:nvPr/>
        </p:nvSpPr>
        <p:spPr>
          <a:xfrm>
            <a:off x="15931335" y="34609042"/>
            <a:ext cx="13158926" cy="6093976"/>
          </a:xfrm>
          <a:prstGeom prst="rect">
            <a:avLst/>
          </a:prstGeom>
          <a:noFill/>
        </p:spPr>
        <p:txBody>
          <a:bodyPr wrap="square" rtlCol="0">
            <a:spAutoFit/>
          </a:bodyPr>
          <a:lstStyle/>
          <a:p>
            <a:pPr indent="-694014" algn="just" defTabSz="457200"/>
            <a:r>
              <a:rPr lang="en-US" sz="3000" dirty="0">
                <a:latin typeface="Arial" panose="020B0604020202020204" pitchFamily="34" charset="0"/>
                <a:ea typeface="Calibri" panose="020F0502020204030204" pitchFamily="34" charset="0"/>
              </a:rPr>
              <a:t>Malaria knowledge among community members in Cunene and </a:t>
            </a:r>
            <a:r>
              <a:rPr lang="en-US" sz="3000" dirty="0" err="1">
                <a:latin typeface="Arial" panose="020B0604020202020204" pitchFamily="34" charset="0"/>
                <a:ea typeface="Calibri" panose="020F0502020204030204" pitchFamily="34" charset="0"/>
              </a:rPr>
              <a:t>Cuando</a:t>
            </a:r>
            <a:r>
              <a:rPr lang="en-US" sz="3000" dirty="0">
                <a:latin typeface="Arial" panose="020B0604020202020204" pitchFamily="34" charset="0"/>
                <a:ea typeface="Calibri" panose="020F0502020204030204" pitchFamily="34" charset="0"/>
              </a:rPr>
              <a:t> </a:t>
            </a:r>
            <a:r>
              <a:rPr lang="en-US" sz="3000" dirty="0" err="1">
                <a:latin typeface="Arial" panose="020B0604020202020204" pitchFamily="34" charset="0"/>
                <a:ea typeface="Calibri" panose="020F0502020204030204" pitchFamily="34" charset="0"/>
              </a:rPr>
              <a:t>Cubango</a:t>
            </a:r>
            <a:r>
              <a:rPr lang="en-US" sz="3000" dirty="0">
                <a:latin typeface="Arial" panose="020B0604020202020204" pitchFamily="34" charset="0"/>
                <a:ea typeface="Calibri" panose="020F0502020204030204" pitchFamily="34" charset="0"/>
              </a:rPr>
              <a:t> is relatively high overall but could benefit from increased education on identifying the cause of malaria in Cunene and identifying fever as a symptoms of malaria in both areas. As Angola approaches elimination, communities in Cunene and </a:t>
            </a:r>
            <a:r>
              <a:rPr lang="en-US" sz="3000" dirty="0" err="1">
                <a:latin typeface="Arial" panose="020B0604020202020204" pitchFamily="34" charset="0"/>
                <a:ea typeface="Calibri" panose="020F0502020204030204" pitchFamily="34" charset="0"/>
              </a:rPr>
              <a:t>Cuando</a:t>
            </a:r>
            <a:r>
              <a:rPr lang="en-US" sz="3000" dirty="0">
                <a:latin typeface="Arial" panose="020B0604020202020204" pitchFamily="34" charset="0"/>
                <a:ea typeface="Calibri" panose="020F0502020204030204" pitchFamily="34" charset="0"/>
              </a:rPr>
              <a:t> </a:t>
            </a:r>
            <a:r>
              <a:rPr lang="en-US" sz="3000" dirty="0" err="1">
                <a:latin typeface="Arial" panose="020B0604020202020204" pitchFamily="34" charset="0"/>
                <a:ea typeface="Calibri" panose="020F0502020204030204" pitchFamily="34" charset="0"/>
              </a:rPr>
              <a:t>Cubango</a:t>
            </a:r>
            <a:r>
              <a:rPr lang="en-US" sz="3000" dirty="0">
                <a:latin typeface="Arial" panose="020B0604020202020204" pitchFamily="34" charset="0"/>
                <a:ea typeface="Calibri" panose="020F0502020204030204" pitchFamily="34" charset="0"/>
              </a:rPr>
              <a:t> will need robust education on low-density asymptomatic infections. Use of ITNs in Angola, especially Cunene, could be improved to reduce exposure to mosquitos and decreases cases. However, low usage doesn’t appear to be driven by behavior, but rather access to nets in good condition. Therefore, more nets are needed in these areas. Action is needed to increase the behavior of seeking care from a health facility or CHW promptly (within 24 hours of fever onset), as this appears to be the biggest barrier to ensuring all cases of malaria in children &lt;5 are detected and treated in Cunene and </a:t>
            </a:r>
            <a:r>
              <a:rPr lang="en-US" sz="3000" dirty="0" err="1">
                <a:latin typeface="Arial" panose="020B0604020202020204" pitchFamily="34" charset="0"/>
                <a:ea typeface="Calibri" panose="020F0502020204030204" pitchFamily="34" charset="0"/>
              </a:rPr>
              <a:t>Cuando</a:t>
            </a:r>
            <a:r>
              <a:rPr lang="en-US" sz="3000" dirty="0">
                <a:latin typeface="Arial" panose="020B0604020202020204" pitchFamily="34" charset="0"/>
                <a:ea typeface="Calibri" panose="020F0502020204030204" pitchFamily="34" charset="0"/>
              </a:rPr>
              <a:t> </a:t>
            </a:r>
            <a:r>
              <a:rPr lang="en-US" sz="3000" dirty="0" err="1">
                <a:latin typeface="Arial" panose="020B0604020202020204" pitchFamily="34" charset="0"/>
                <a:ea typeface="Calibri" panose="020F0502020204030204" pitchFamily="34" charset="0"/>
              </a:rPr>
              <a:t>Cubango</a:t>
            </a:r>
            <a:r>
              <a:rPr lang="en-US" sz="3000" dirty="0">
                <a:latin typeface="Arial" panose="020B0604020202020204" pitchFamily="34" charset="0"/>
                <a:ea typeface="Calibri" panose="020F0502020204030204" pitchFamily="34" charset="0"/>
              </a:rPr>
              <a:t>. </a:t>
            </a:r>
          </a:p>
        </p:txBody>
      </p:sp>
    </p:spTree>
    <p:extLst>
      <p:ext uri="{BB962C8B-B14F-4D97-AF65-F5344CB8AC3E}">
        <p14:creationId xmlns:p14="http://schemas.microsoft.com/office/powerpoint/2010/main" val="3874869272"/>
      </p:ext>
    </p:extLst>
  </p:cSld>
  <p:clrMapOvr>
    <a:masterClrMapping/>
  </p:clrMapOvr>
</p:sld>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3633</TotalTime>
  <Words>744</Words>
  <Application>Microsoft Office PowerPoint</Application>
  <PresentationFormat>Custom</PresentationFormat>
  <Paragraphs>35</Paragraphs>
  <Slides>1</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Times New Roman</vt:lpstr>
      <vt:lpstr>Trebuchet MS</vt:lpstr>
      <vt:lpstr>Wingdings</vt:lpstr>
      <vt:lpstr>PosterPresentations.com-100CMx140CM</vt:lpstr>
      <vt:lpstr>Classic - Wide Center</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Rebecca Vander Meulen</cp:lastModifiedBy>
  <cp:revision>71</cp:revision>
  <dcterms:created xsi:type="dcterms:W3CDTF">2012-02-10T00:21:22Z</dcterms:created>
  <dcterms:modified xsi:type="dcterms:W3CDTF">2021-07-14T15:19:19Z</dcterms:modified>
</cp:coreProperties>
</file>